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7"/>
  </p:sldMasterIdLst>
  <p:notesMasterIdLst>
    <p:notesMasterId r:id="rId49"/>
  </p:notesMasterIdLst>
  <p:handoutMasterIdLst>
    <p:handoutMasterId r:id="rId50"/>
  </p:handoutMasterIdLst>
  <p:sldIdLst>
    <p:sldId id="330" r:id="rId8"/>
    <p:sldId id="363" r:id="rId9"/>
    <p:sldId id="364" r:id="rId10"/>
    <p:sldId id="365" r:id="rId11"/>
    <p:sldId id="342" r:id="rId12"/>
    <p:sldId id="340" r:id="rId13"/>
    <p:sldId id="378" r:id="rId14"/>
    <p:sldId id="387" r:id="rId15"/>
    <p:sldId id="372" r:id="rId16"/>
    <p:sldId id="366" r:id="rId17"/>
    <p:sldId id="379" r:id="rId18"/>
    <p:sldId id="343" r:id="rId19"/>
    <p:sldId id="347" r:id="rId20"/>
    <p:sldId id="344" r:id="rId21"/>
    <p:sldId id="362" r:id="rId22"/>
    <p:sldId id="384" r:id="rId23"/>
    <p:sldId id="349" r:id="rId24"/>
    <p:sldId id="380" r:id="rId25"/>
    <p:sldId id="367" r:id="rId26"/>
    <p:sldId id="385" r:id="rId27"/>
    <p:sldId id="360" r:id="rId28"/>
    <p:sldId id="371" r:id="rId29"/>
    <p:sldId id="381" r:id="rId30"/>
    <p:sldId id="369" r:id="rId31"/>
    <p:sldId id="388" r:id="rId32"/>
    <p:sldId id="354" r:id="rId33"/>
    <p:sldId id="382" r:id="rId34"/>
    <p:sldId id="368" r:id="rId35"/>
    <p:sldId id="355" r:id="rId36"/>
    <p:sldId id="383" r:id="rId37"/>
    <p:sldId id="358" r:id="rId38"/>
    <p:sldId id="374" r:id="rId39"/>
    <p:sldId id="373" r:id="rId40"/>
    <p:sldId id="386" r:id="rId41"/>
    <p:sldId id="391" r:id="rId42"/>
    <p:sldId id="376" r:id="rId43"/>
    <p:sldId id="390" r:id="rId44"/>
    <p:sldId id="392" r:id="rId45"/>
    <p:sldId id="393" r:id="rId46"/>
    <p:sldId id="394" r:id="rId47"/>
    <p:sldId id="395" r:id="rId48"/>
  </p:sldIdLst>
  <p:sldSz cx="9144000" cy="5143500" type="screen16x9"/>
  <p:notesSz cx="6805613" cy="9939338"/>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157CC476-6DCC-4B0E-BBE5-EEBF1DA0E19D}">
          <p14:sldIdLst>
            <p14:sldId id="330"/>
            <p14:sldId id="363"/>
            <p14:sldId id="364"/>
            <p14:sldId id="365"/>
            <p14:sldId id="342"/>
            <p14:sldId id="340"/>
            <p14:sldId id="378"/>
            <p14:sldId id="387"/>
            <p14:sldId id="372"/>
            <p14:sldId id="366"/>
          </p14:sldIdLst>
        </p14:section>
        <p14:section name="What is spatial data?" id="{1BB8A842-DCF4-474A-A365-4505FEE2DABE}">
          <p14:sldIdLst>
            <p14:sldId id="379"/>
            <p14:sldId id="343"/>
            <p14:sldId id="347"/>
            <p14:sldId id="344"/>
            <p14:sldId id="362"/>
            <p14:sldId id="384"/>
            <p14:sldId id="349"/>
          </p14:sldIdLst>
        </p14:section>
        <p14:section name="Foundations" id="{3D9691EC-1232-4CCF-A122-FBBC9B778E81}">
          <p14:sldIdLst>
            <p14:sldId id="380"/>
            <p14:sldId id="367"/>
            <p14:sldId id="385"/>
            <p14:sldId id="360"/>
            <p14:sldId id="371"/>
            <p14:sldId id="381"/>
            <p14:sldId id="369"/>
            <p14:sldId id="388"/>
            <p14:sldId id="354"/>
          </p14:sldIdLst>
        </p14:section>
        <p14:section name="Representing populations in maps" id="{1EEE6BD3-1C95-43A4-9558-3D37D38BCA18}">
          <p14:sldIdLst>
            <p14:sldId id="382"/>
            <p14:sldId id="368"/>
            <p14:sldId id="355"/>
          </p14:sldIdLst>
        </p14:section>
        <p14:section name="Communication" id="{39BDD131-FA6D-4E4D-A60F-F3770C0936CB}">
          <p14:sldIdLst>
            <p14:sldId id="383"/>
            <p14:sldId id="358"/>
            <p14:sldId id="374"/>
            <p14:sldId id="373"/>
          </p14:sldIdLst>
        </p14:section>
        <p14:section name="Key takeaways" id="{9263FE4F-6136-4436-BFEF-4429E8189F93}">
          <p14:sldIdLst>
            <p14:sldId id="386"/>
            <p14:sldId id="391"/>
          </p14:sldIdLst>
        </p14:section>
        <p14:section name="Bonus content" id="{15A7151B-2A7F-40BE-991F-D5A4DACF5E23}">
          <p14:sldIdLst>
            <p14:sldId id="376"/>
            <p14:sldId id="390"/>
            <p14:sldId id="392"/>
            <p14:sldId id="393"/>
            <p14:sldId id="394"/>
            <p14:sldId id="395"/>
          </p14:sldIdLst>
        </p14:section>
      </p14:sectionLst>
    </p:ext>
    <p:ext uri="{EFAFB233-063F-42B5-8137-9DF3F51BA10A}">
      <p15:sldGuideLst xmlns:p15="http://schemas.microsoft.com/office/powerpoint/2012/main">
        <p15:guide id="1" orient="horz" pos="3015" userDrawn="1">
          <p15:clr>
            <a:srgbClr val="A4A3A4"/>
          </p15:clr>
        </p15:guide>
        <p15:guide id="2" orient="horz" pos="327" userDrawn="1">
          <p15:clr>
            <a:srgbClr val="A4A3A4"/>
          </p15:clr>
        </p15:guide>
        <p15:guide id="3" orient="horz" pos="1790" userDrawn="1">
          <p15:clr>
            <a:srgbClr val="A4A3A4"/>
          </p15:clr>
        </p15:guide>
        <p15:guide id="4" pos="2880" userDrawn="1">
          <p15:clr>
            <a:srgbClr val="A4A3A4"/>
          </p15:clr>
        </p15:guide>
        <p15:guide id="5" pos="567" userDrawn="1">
          <p15:clr>
            <a:srgbClr val="A4A3A4"/>
          </p15:clr>
        </p15:guide>
        <p15:guide id="6" pos="5193"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cMillan, Henry" initials="MH" lastIdx="1" clrIdx="0">
    <p:extLst>
      <p:ext uri="{19B8F6BF-5375-455C-9EA6-DF929625EA0E}">
        <p15:presenceInfo xmlns:p15="http://schemas.microsoft.com/office/powerpoint/2012/main" userId="S-1-5-21-4285900246-1529922971-1310196836-16333" providerId="AD"/>
      </p:ext>
    </p:extLst>
  </p:cmAuthor>
  <p:cmAuthor id="3" name="Singh, Manpreet" initials="SM" lastIdx="2" clrIdx="2">
    <p:extLst>
      <p:ext uri="{19B8F6BF-5375-455C-9EA6-DF929625EA0E}">
        <p15:presenceInfo xmlns:p15="http://schemas.microsoft.com/office/powerpoint/2012/main" userId="S-1-5-21-4285900246-1529922971-1310196836-1883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AD3DF"/>
    <a:srgbClr val="CC9900"/>
    <a:srgbClr val="B6D2CA"/>
    <a:srgbClr val="FDFBFC"/>
    <a:srgbClr val="FCF9FB"/>
    <a:srgbClr val="2F3A49"/>
    <a:srgbClr val="191311"/>
    <a:srgbClr val="1C1613"/>
    <a:srgbClr val="FFFFFF"/>
    <a:srgbClr val="404040"/>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209" autoAdjust="0"/>
    <p:restoredTop sz="78903" autoAdjust="0"/>
  </p:normalViewPr>
  <p:slideViewPr>
    <p:cSldViewPr snapToGrid="0" showGuides="1">
      <p:cViewPr varScale="1">
        <p:scale>
          <a:sx n="133" d="100"/>
          <a:sy n="133" d="100"/>
        </p:scale>
        <p:origin x="749" y="77"/>
      </p:cViewPr>
      <p:guideLst>
        <p:guide orient="horz" pos="3015"/>
        <p:guide orient="horz" pos="327"/>
        <p:guide orient="horz" pos="1790"/>
        <p:guide pos="2880"/>
        <p:guide pos="567"/>
        <p:guide pos="5193"/>
      </p:guideLst>
    </p:cSldViewPr>
  </p:slideViewPr>
  <p:outlineViewPr>
    <p:cViewPr>
      <p:scale>
        <a:sx n="33" d="100"/>
        <a:sy n="33" d="100"/>
      </p:scale>
      <p:origin x="0" y="0"/>
    </p:cViewPr>
  </p:outlin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slide" Target="slides/slide40.xml"/><Relationship Id="rId50" Type="http://schemas.openxmlformats.org/officeDocument/2006/relationships/handoutMaster" Target="handoutMasters/handoutMaster1.xml"/><Relationship Id="rId55" Type="http://schemas.openxmlformats.org/officeDocument/2006/relationships/tableStyles" Target="tableStyles.xml"/><Relationship Id="rId7" Type="http://schemas.openxmlformats.org/officeDocument/2006/relationships/slideMaster" Target="slideMasters/slideMaster1.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slide" Target="slides/slide22.xml"/><Relationship Id="rId41" Type="http://schemas.openxmlformats.org/officeDocument/2006/relationships/slide" Target="slides/slide34.xml"/><Relationship Id="rId54"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customXml" Target="../customXml/item6.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viewProps" Target="viewProps.xml"/><Relationship Id="rId5" Type="http://schemas.openxmlformats.org/officeDocument/2006/relationships/customXml" Target="../customXml/item5.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notesMaster" Target="notesMasters/notesMaster1.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presProps" Target="presProps.xml"/><Relationship Id="rId4" Type="http://schemas.openxmlformats.org/officeDocument/2006/relationships/customXml" Target="../customXml/item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8" Type="http://schemas.openxmlformats.org/officeDocument/2006/relationships/slide" Target="slides/slide1.xml"/><Relationship Id="rId51" Type="http://schemas.openxmlformats.org/officeDocument/2006/relationships/commentAuthors" Target="commentAuthors.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9099" cy="496967"/>
          </a:xfrm>
          <a:prstGeom prst="rect">
            <a:avLst/>
          </a:prstGeom>
        </p:spPr>
        <p:txBody>
          <a:bodyPr vert="horz" lIns="91605" tIns="45802" rIns="91605" bIns="45802" rtlCol="0"/>
          <a:lstStyle>
            <a:lvl1pPr algn="l">
              <a:defRPr sz="1200"/>
            </a:lvl1pPr>
          </a:lstStyle>
          <a:p>
            <a:endParaRPr lang="en-AU"/>
          </a:p>
        </p:txBody>
      </p:sp>
      <p:sp>
        <p:nvSpPr>
          <p:cNvPr id="3" name="Date Placeholder 2"/>
          <p:cNvSpPr>
            <a:spLocks noGrp="1"/>
          </p:cNvSpPr>
          <p:nvPr>
            <p:ph type="dt" sz="quarter" idx="1"/>
          </p:nvPr>
        </p:nvSpPr>
        <p:spPr>
          <a:xfrm>
            <a:off x="3854940" y="0"/>
            <a:ext cx="2949099" cy="496967"/>
          </a:xfrm>
          <a:prstGeom prst="rect">
            <a:avLst/>
          </a:prstGeom>
        </p:spPr>
        <p:txBody>
          <a:bodyPr vert="horz" lIns="91605" tIns="45802" rIns="91605" bIns="45802" rtlCol="0"/>
          <a:lstStyle>
            <a:lvl1pPr algn="r">
              <a:defRPr sz="1200"/>
            </a:lvl1pPr>
          </a:lstStyle>
          <a:p>
            <a:fld id="{241CA362-8A64-4C0E-AF89-A7B39A880891}" type="datetimeFigureOut">
              <a:rPr lang="en-AU" smtClean="0"/>
              <a:t>2019-11-20</a:t>
            </a:fld>
            <a:endParaRPr lang="en-AU"/>
          </a:p>
        </p:txBody>
      </p:sp>
      <p:sp>
        <p:nvSpPr>
          <p:cNvPr id="4" name="Footer Placeholder 3"/>
          <p:cNvSpPr>
            <a:spLocks noGrp="1"/>
          </p:cNvSpPr>
          <p:nvPr>
            <p:ph type="ftr" sz="quarter" idx="2"/>
          </p:nvPr>
        </p:nvSpPr>
        <p:spPr>
          <a:xfrm>
            <a:off x="0" y="9440647"/>
            <a:ext cx="2949099" cy="496967"/>
          </a:xfrm>
          <a:prstGeom prst="rect">
            <a:avLst/>
          </a:prstGeom>
        </p:spPr>
        <p:txBody>
          <a:bodyPr vert="horz" lIns="91605" tIns="45802" rIns="91605" bIns="45802" rtlCol="0" anchor="b"/>
          <a:lstStyle>
            <a:lvl1pPr algn="l">
              <a:defRPr sz="1200"/>
            </a:lvl1pPr>
          </a:lstStyle>
          <a:p>
            <a:endParaRPr lang="en-AU"/>
          </a:p>
        </p:txBody>
      </p:sp>
      <p:sp>
        <p:nvSpPr>
          <p:cNvPr id="5" name="Slide Number Placeholder 4"/>
          <p:cNvSpPr>
            <a:spLocks noGrp="1"/>
          </p:cNvSpPr>
          <p:nvPr>
            <p:ph type="sldNum" sz="quarter" idx="3"/>
          </p:nvPr>
        </p:nvSpPr>
        <p:spPr>
          <a:xfrm>
            <a:off x="3854940" y="9440647"/>
            <a:ext cx="2949099" cy="496967"/>
          </a:xfrm>
          <a:prstGeom prst="rect">
            <a:avLst/>
          </a:prstGeom>
        </p:spPr>
        <p:txBody>
          <a:bodyPr vert="horz" lIns="91605" tIns="45802" rIns="91605" bIns="45802" rtlCol="0" anchor="b"/>
          <a:lstStyle>
            <a:lvl1pPr algn="r">
              <a:defRPr sz="1200"/>
            </a:lvl1pPr>
          </a:lstStyle>
          <a:p>
            <a:fld id="{ECFD05BE-CA6C-4C88-B087-07A5FF8789C2}" type="slidenum">
              <a:rPr lang="en-AU" smtClean="0"/>
              <a:t>‹#›</a:t>
            </a:fld>
            <a:endParaRPr lang="en-AU"/>
          </a:p>
        </p:txBody>
      </p:sp>
    </p:spTree>
    <p:extLst>
      <p:ext uri="{BB962C8B-B14F-4D97-AF65-F5344CB8AC3E}">
        <p14:creationId xmlns:p14="http://schemas.microsoft.com/office/powerpoint/2010/main" val="4931903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9099" cy="496967"/>
          </a:xfrm>
          <a:prstGeom prst="rect">
            <a:avLst/>
          </a:prstGeom>
        </p:spPr>
        <p:txBody>
          <a:bodyPr vert="horz" lIns="91605" tIns="45802" rIns="91605" bIns="45802" rtlCol="0"/>
          <a:lstStyle>
            <a:lvl1pPr algn="l">
              <a:defRPr sz="1200"/>
            </a:lvl1pPr>
          </a:lstStyle>
          <a:p>
            <a:endParaRPr lang="en-AU"/>
          </a:p>
        </p:txBody>
      </p:sp>
      <p:sp>
        <p:nvSpPr>
          <p:cNvPr id="3" name="Date Placeholder 2"/>
          <p:cNvSpPr>
            <a:spLocks noGrp="1"/>
          </p:cNvSpPr>
          <p:nvPr>
            <p:ph type="dt" idx="1"/>
          </p:nvPr>
        </p:nvSpPr>
        <p:spPr>
          <a:xfrm>
            <a:off x="3854940" y="0"/>
            <a:ext cx="2949099" cy="496967"/>
          </a:xfrm>
          <a:prstGeom prst="rect">
            <a:avLst/>
          </a:prstGeom>
        </p:spPr>
        <p:txBody>
          <a:bodyPr vert="horz" lIns="91605" tIns="45802" rIns="91605" bIns="45802" rtlCol="0"/>
          <a:lstStyle>
            <a:lvl1pPr algn="r">
              <a:defRPr sz="1200"/>
            </a:lvl1pPr>
          </a:lstStyle>
          <a:p>
            <a:fld id="{A46F0F89-FF74-4342-8BE2-EE0B71D5E6D4}" type="datetimeFigureOut">
              <a:rPr lang="en-AU" smtClean="0"/>
              <a:t>2019-11-20</a:t>
            </a:fld>
            <a:endParaRPr lang="en-AU"/>
          </a:p>
        </p:txBody>
      </p:sp>
      <p:sp>
        <p:nvSpPr>
          <p:cNvPr id="4" name="Slide Image Placeholder 3"/>
          <p:cNvSpPr>
            <a:spLocks noGrp="1" noRot="1" noChangeAspect="1"/>
          </p:cNvSpPr>
          <p:nvPr>
            <p:ph type="sldImg" idx="2"/>
          </p:nvPr>
        </p:nvSpPr>
        <p:spPr>
          <a:xfrm>
            <a:off x="90488" y="746125"/>
            <a:ext cx="6624637" cy="3727450"/>
          </a:xfrm>
          <a:prstGeom prst="rect">
            <a:avLst/>
          </a:prstGeom>
          <a:noFill/>
          <a:ln w="12700">
            <a:solidFill>
              <a:prstClr val="black"/>
            </a:solidFill>
          </a:ln>
        </p:spPr>
        <p:txBody>
          <a:bodyPr vert="horz" lIns="91605" tIns="45802" rIns="91605" bIns="45802" rtlCol="0" anchor="ctr"/>
          <a:lstStyle/>
          <a:p>
            <a:endParaRPr lang="en-AU"/>
          </a:p>
        </p:txBody>
      </p:sp>
      <p:sp>
        <p:nvSpPr>
          <p:cNvPr id="5" name="Notes Placeholder 4"/>
          <p:cNvSpPr>
            <a:spLocks noGrp="1"/>
          </p:cNvSpPr>
          <p:nvPr>
            <p:ph type="body" sz="quarter" idx="3"/>
          </p:nvPr>
        </p:nvSpPr>
        <p:spPr>
          <a:xfrm>
            <a:off x="680562" y="4721187"/>
            <a:ext cx="5444490" cy="4472702"/>
          </a:xfrm>
          <a:prstGeom prst="rect">
            <a:avLst/>
          </a:prstGeom>
        </p:spPr>
        <p:txBody>
          <a:bodyPr vert="horz" lIns="91605" tIns="45802" rIns="91605" bIns="45802"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6" name="Footer Placeholder 5"/>
          <p:cNvSpPr>
            <a:spLocks noGrp="1"/>
          </p:cNvSpPr>
          <p:nvPr>
            <p:ph type="ftr" sz="quarter" idx="4"/>
          </p:nvPr>
        </p:nvSpPr>
        <p:spPr>
          <a:xfrm>
            <a:off x="0" y="9440647"/>
            <a:ext cx="2949099" cy="496967"/>
          </a:xfrm>
          <a:prstGeom prst="rect">
            <a:avLst/>
          </a:prstGeom>
        </p:spPr>
        <p:txBody>
          <a:bodyPr vert="horz" lIns="91605" tIns="45802" rIns="91605" bIns="45802" rtlCol="0" anchor="b"/>
          <a:lstStyle>
            <a:lvl1pPr algn="l">
              <a:defRPr sz="1200"/>
            </a:lvl1pPr>
          </a:lstStyle>
          <a:p>
            <a:endParaRPr lang="en-AU"/>
          </a:p>
        </p:txBody>
      </p:sp>
      <p:sp>
        <p:nvSpPr>
          <p:cNvPr id="7" name="Slide Number Placeholder 6"/>
          <p:cNvSpPr>
            <a:spLocks noGrp="1"/>
          </p:cNvSpPr>
          <p:nvPr>
            <p:ph type="sldNum" sz="quarter" idx="5"/>
          </p:nvPr>
        </p:nvSpPr>
        <p:spPr>
          <a:xfrm>
            <a:off x="3854940" y="9440647"/>
            <a:ext cx="2949099" cy="496967"/>
          </a:xfrm>
          <a:prstGeom prst="rect">
            <a:avLst/>
          </a:prstGeom>
        </p:spPr>
        <p:txBody>
          <a:bodyPr vert="horz" lIns="91605" tIns="45802" rIns="91605" bIns="45802" rtlCol="0" anchor="b"/>
          <a:lstStyle>
            <a:lvl1pPr algn="r">
              <a:defRPr sz="1200"/>
            </a:lvl1pPr>
          </a:lstStyle>
          <a:p>
            <a:fld id="{4057C3FE-26A4-4016-9A9C-79AF3EE619F6}" type="slidenum">
              <a:rPr lang="en-AU" smtClean="0"/>
              <a:t>‹#›</a:t>
            </a:fld>
            <a:endParaRPr lang="en-AU"/>
          </a:p>
        </p:txBody>
      </p:sp>
    </p:spTree>
    <p:extLst>
      <p:ext uri="{BB962C8B-B14F-4D97-AF65-F5344CB8AC3E}">
        <p14:creationId xmlns:p14="http://schemas.microsoft.com/office/powerpoint/2010/main" val="6929386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AU" dirty="0"/>
              <a:t>Spatial </a:t>
            </a:r>
            <a:r>
              <a:rPr lang="en-AU" dirty="0" smtClean="0"/>
              <a:t>data </a:t>
            </a:r>
            <a:r>
              <a:rPr lang="en-AU" dirty="0"/>
              <a:t>adds new dimensions presentation of economic data</a:t>
            </a:r>
          </a:p>
          <a:p>
            <a:pPr marL="628650" lvl="1" indent="-171450">
              <a:buFont typeface="Arial" panose="020B0604020202020204" pitchFamily="34" charset="0"/>
              <a:buChar char="•"/>
            </a:pPr>
            <a:r>
              <a:rPr lang="en-AU" dirty="0"/>
              <a:t>Geographic clustering</a:t>
            </a:r>
          </a:p>
          <a:p>
            <a:pPr marL="628650" lvl="1" indent="-171450">
              <a:buFont typeface="Arial" panose="020B0604020202020204" pitchFamily="34" charset="0"/>
              <a:buChar char="•"/>
            </a:pPr>
            <a:r>
              <a:rPr lang="en-AU" dirty="0"/>
              <a:t>Tangible and recognisable audiences</a:t>
            </a:r>
          </a:p>
          <a:p>
            <a:pPr marL="628650" lvl="1" indent="-171450">
              <a:buFont typeface="Arial" panose="020B0604020202020204" pitchFamily="34" charset="0"/>
              <a:buChar char="•"/>
            </a:pPr>
            <a:r>
              <a:rPr lang="en-AU" dirty="0"/>
              <a:t>Extensive web map services </a:t>
            </a:r>
          </a:p>
          <a:p>
            <a:endParaRPr lang="en-AU" dirty="0"/>
          </a:p>
          <a:p>
            <a:pPr marL="171450" indent="-171450">
              <a:buFont typeface="Arial" panose="020B0604020202020204" pitchFamily="34" charset="0"/>
              <a:buChar char="•"/>
            </a:pPr>
            <a:r>
              <a:rPr lang="en-AU" dirty="0"/>
              <a:t>Todays </a:t>
            </a:r>
            <a:r>
              <a:rPr lang="en-AU" dirty="0" smtClean="0"/>
              <a:t>presentation: </a:t>
            </a:r>
            <a:r>
              <a:rPr lang="en-AU" dirty="0"/>
              <a:t>implementation and design</a:t>
            </a:r>
          </a:p>
        </p:txBody>
      </p:sp>
      <p:sp>
        <p:nvSpPr>
          <p:cNvPr id="4" name="Slide Number Placeholder 3"/>
          <p:cNvSpPr>
            <a:spLocks noGrp="1"/>
          </p:cNvSpPr>
          <p:nvPr>
            <p:ph type="sldNum" sz="quarter" idx="10"/>
          </p:nvPr>
        </p:nvSpPr>
        <p:spPr/>
        <p:txBody>
          <a:bodyPr/>
          <a:lstStyle/>
          <a:p>
            <a:fld id="{4057C3FE-26A4-4016-9A9C-79AF3EE619F6}" type="slidenum">
              <a:rPr lang="en-AU" smtClean="0"/>
              <a:t>1</a:t>
            </a:fld>
            <a:endParaRPr lang="en-AU"/>
          </a:p>
        </p:txBody>
      </p:sp>
    </p:spTree>
    <p:extLst>
      <p:ext uri="{BB962C8B-B14F-4D97-AF65-F5344CB8AC3E}">
        <p14:creationId xmlns:p14="http://schemas.microsoft.com/office/powerpoint/2010/main" val="26268515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aseline="0" dirty="0" smtClean="0"/>
              <a:t>E</a:t>
            </a:r>
            <a:r>
              <a:rPr lang="en-AU" dirty="0" smtClean="0"/>
              <a:t>ach activity will build on each other – don’t fret if you don’t finish one before we progress</a:t>
            </a:r>
            <a:r>
              <a:rPr lang="en-AU" baseline="0" dirty="0" smtClean="0"/>
              <a:t> to the next activity. Use the answers in the R scripts provided to you.</a:t>
            </a:r>
            <a:endParaRPr lang="en-AU" dirty="0"/>
          </a:p>
        </p:txBody>
      </p:sp>
      <p:sp>
        <p:nvSpPr>
          <p:cNvPr id="4" name="Slide Number Placeholder 3"/>
          <p:cNvSpPr>
            <a:spLocks noGrp="1"/>
          </p:cNvSpPr>
          <p:nvPr>
            <p:ph type="sldNum" sz="quarter" idx="10"/>
          </p:nvPr>
        </p:nvSpPr>
        <p:spPr/>
        <p:txBody>
          <a:bodyPr/>
          <a:lstStyle/>
          <a:p>
            <a:fld id="{4057C3FE-26A4-4016-9A9C-79AF3EE619F6}" type="slidenum">
              <a:rPr lang="en-AU" smtClean="0"/>
              <a:t>10</a:t>
            </a:fld>
            <a:endParaRPr lang="en-AU"/>
          </a:p>
        </p:txBody>
      </p:sp>
    </p:spTree>
    <p:extLst>
      <p:ext uri="{BB962C8B-B14F-4D97-AF65-F5344CB8AC3E}">
        <p14:creationId xmlns:p14="http://schemas.microsoft.com/office/powerpoint/2010/main" val="30901885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Spatial or geospatial data is the</a:t>
            </a:r>
            <a:r>
              <a:rPr lang="en-AU" baseline="0" dirty="0" smtClean="0"/>
              <a:t> data that identifies the geographic location of features and boundaries on Earth.</a:t>
            </a:r>
            <a:endParaRPr lang="en-AU" dirty="0"/>
          </a:p>
        </p:txBody>
      </p:sp>
      <p:sp>
        <p:nvSpPr>
          <p:cNvPr id="4" name="Slide Number Placeholder 3"/>
          <p:cNvSpPr>
            <a:spLocks noGrp="1"/>
          </p:cNvSpPr>
          <p:nvPr>
            <p:ph type="sldNum" sz="quarter" idx="10"/>
          </p:nvPr>
        </p:nvSpPr>
        <p:spPr/>
        <p:txBody>
          <a:bodyPr/>
          <a:lstStyle/>
          <a:p>
            <a:fld id="{4057C3FE-26A4-4016-9A9C-79AF3EE619F6}" type="slidenum">
              <a:rPr lang="en-AU" smtClean="0"/>
              <a:t>11</a:t>
            </a:fld>
            <a:endParaRPr lang="en-AU"/>
          </a:p>
        </p:txBody>
      </p:sp>
    </p:spTree>
    <p:extLst>
      <p:ext uri="{BB962C8B-B14F-4D97-AF65-F5344CB8AC3E}">
        <p14:creationId xmlns:p14="http://schemas.microsoft.com/office/powerpoint/2010/main" val="2205413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1" dirty="0"/>
              <a:t>Point</a:t>
            </a:r>
            <a:r>
              <a:rPr lang="en-AU" b="1"/>
              <a:t>:</a:t>
            </a:r>
            <a:r>
              <a:rPr lang="en-AU"/>
              <a:t> Locations are points, described by a single pair of coordinates.</a:t>
            </a:r>
            <a:endParaRPr lang="en-AU" dirty="0"/>
          </a:p>
          <a:p>
            <a:r>
              <a:rPr lang="en-AU" b="1"/>
              <a:t>Line:</a:t>
            </a:r>
            <a:r>
              <a:rPr lang="en-AU"/>
              <a:t> Data associated with a collection of points connected by a line. E.g. streams</a:t>
            </a:r>
            <a:endParaRPr lang="en-AU" dirty="0"/>
          </a:p>
          <a:p>
            <a:r>
              <a:rPr lang="en-AU" b="1"/>
              <a:t>Polygon:</a:t>
            </a:r>
            <a:r>
              <a:rPr lang="en-AU"/>
              <a:t> Data associated with points in an enclosed area e.g. Farm fields</a:t>
            </a:r>
            <a:endParaRPr lang="en-AU" dirty="0"/>
          </a:p>
          <a:p>
            <a:r>
              <a:rPr lang="en-AU" b="1"/>
              <a:t>Raster:</a:t>
            </a:r>
            <a:r>
              <a:rPr lang="en-AU"/>
              <a:t> Grid data. Data associated with every cell in the grid. E.g. Satellite imaging of the earth</a:t>
            </a:r>
          </a:p>
        </p:txBody>
      </p:sp>
      <p:sp>
        <p:nvSpPr>
          <p:cNvPr id="4" name="Slide Number Placeholder 3"/>
          <p:cNvSpPr>
            <a:spLocks noGrp="1"/>
          </p:cNvSpPr>
          <p:nvPr>
            <p:ph type="sldNum" sz="quarter" idx="10"/>
          </p:nvPr>
        </p:nvSpPr>
        <p:spPr/>
        <p:txBody>
          <a:bodyPr/>
          <a:lstStyle/>
          <a:p>
            <a:fld id="{4057C3FE-26A4-4016-9A9C-79AF3EE619F6}" type="slidenum">
              <a:rPr lang="en-AU" smtClean="0"/>
              <a:t>12</a:t>
            </a:fld>
            <a:endParaRPr lang="en-AU"/>
          </a:p>
        </p:txBody>
      </p:sp>
    </p:spTree>
    <p:extLst>
      <p:ext uri="{BB962C8B-B14F-4D97-AF65-F5344CB8AC3E}">
        <p14:creationId xmlns:p14="http://schemas.microsoft.com/office/powerpoint/2010/main" val="36529664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Postcode locations</a:t>
            </a:r>
            <a:r>
              <a:rPr lang="en-AU" baseline="0" dirty="0" smtClean="0"/>
              <a:t> of </a:t>
            </a:r>
            <a:r>
              <a:rPr lang="en-AU" baseline="0" dirty="0" err="1" smtClean="0"/>
              <a:t>MindSpot</a:t>
            </a:r>
            <a:r>
              <a:rPr lang="en-AU" baseline="0" dirty="0" smtClean="0"/>
              <a:t> (a clinician-supported online mental health treatment service) consumer 2018 (</a:t>
            </a:r>
            <a:r>
              <a:rPr lang="en-AU" baseline="0" dirty="0" err="1" smtClean="0"/>
              <a:t>MindSpot</a:t>
            </a:r>
            <a:r>
              <a:rPr lang="en-AU" baseline="0" dirty="0" smtClean="0"/>
              <a:t> located in Macquarie </a:t>
            </a:r>
            <a:r>
              <a:rPr lang="en-AU" baseline="0" dirty="0" err="1" smtClean="0"/>
              <a:t>Uni</a:t>
            </a:r>
            <a:r>
              <a:rPr lang="en-AU" baseline="0" dirty="0" smtClean="0"/>
              <a:t> in Sydney – yellow dot).</a:t>
            </a:r>
            <a:endParaRPr lang="en-AU" dirty="0" smtClean="0"/>
          </a:p>
          <a:p>
            <a:r>
              <a:rPr lang="en-AU" dirty="0" smtClean="0"/>
              <a:t>Ref: Figure</a:t>
            </a:r>
            <a:r>
              <a:rPr lang="en-AU" baseline="0" dirty="0" smtClean="0"/>
              <a:t> 6.1 Volume 1.</a:t>
            </a:r>
            <a:endParaRPr lang="en-AU" dirty="0"/>
          </a:p>
        </p:txBody>
      </p:sp>
      <p:sp>
        <p:nvSpPr>
          <p:cNvPr id="4" name="Slide Number Placeholder 3"/>
          <p:cNvSpPr>
            <a:spLocks noGrp="1"/>
          </p:cNvSpPr>
          <p:nvPr>
            <p:ph type="sldNum" sz="quarter" idx="10"/>
          </p:nvPr>
        </p:nvSpPr>
        <p:spPr/>
        <p:txBody>
          <a:bodyPr/>
          <a:lstStyle/>
          <a:p>
            <a:fld id="{4057C3FE-26A4-4016-9A9C-79AF3EE619F6}" type="slidenum">
              <a:rPr lang="en-AU" smtClean="0"/>
              <a:t>13</a:t>
            </a:fld>
            <a:endParaRPr lang="en-AU"/>
          </a:p>
        </p:txBody>
      </p:sp>
    </p:spTree>
    <p:extLst>
      <p:ext uri="{BB962C8B-B14F-4D97-AF65-F5344CB8AC3E}">
        <p14:creationId xmlns:p14="http://schemas.microsoft.com/office/powerpoint/2010/main" val="16949098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Lines are approved</a:t>
            </a:r>
            <a:r>
              <a:rPr lang="en-AU" baseline="0" dirty="0" smtClean="0"/>
              <a:t> </a:t>
            </a:r>
            <a:r>
              <a:rPr lang="en-AU" dirty="0" smtClean="0"/>
              <a:t>roads, and polygons are approved areas</a:t>
            </a:r>
            <a:r>
              <a:rPr lang="en-AU" baseline="0" dirty="0" smtClean="0"/>
              <a:t> for </a:t>
            </a:r>
            <a:r>
              <a:rPr lang="en-AU" dirty="0" smtClean="0"/>
              <a:t>B double road trains</a:t>
            </a:r>
            <a:r>
              <a:rPr lang="en-AU" baseline="0" dirty="0" smtClean="0"/>
              <a:t> in Australia.</a:t>
            </a:r>
          </a:p>
          <a:p>
            <a:endParaRPr lang="en-AU" dirty="0" smtClean="0"/>
          </a:p>
          <a:p>
            <a:r>
              <a:rPr lang="en-AU" dirty="0" smtClean="0"/>
              <a:t>Ref: Figure 6.9</a:t>
            </a:r>
            <a:endParaRPr lang="en-AU" dirty="0"/>
          </a:p>
        </p:txBody>
      </p:sp>
      <p:sp>
        <p:nvSpPr>
          <p:cNvPr id="4" name="Slide Number Placeholder 3"/>
          <p:cNvSpPr>
            <a:spLocks noGrp="1"/>
          </p:cNvSpPr>
          <p:nvPr>
            <p:ph type="sldNum" sz="quarter" idx="10"/>
          </p:nvPr>
        </p:nvSpPr>
        <p:spPr/>
        <p:txBody>
          <a:bodyPr/>
          <a:lstStyle/>
          <a:p>
            <a:fld id="{4057C3FE-26A4-4016-9A9C-79AF3EE619F6}" type="slidenum">
              <a:rPr lang="en-AU" smtClean="0"/>
              <a:t>14</a:t>
            </a:fld>
            <a:endParaRPr lang="en-AU"/>
          </a:p>
        </p:txBody>
      </p:sp>
    </p:spTree>
    <p:extLst>
      <p:ext uri="{BB962C8B-B14F-4D97-AF65-F5344CB8AC3E}">
        <p14:creationId xmlns:p14="http://schemas.microsoft.com/office/powerpoint/2010/main" val="18095264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AU" sz="1200" b="0" i="0" kern="1200" dirty="0" smtClean="0">
                <a:solidFill>
                  <a:schemeClr val="tx1"/>
                </a:solidFill>
                <a:effectLst/>
                <a:latin typeface="+mn-lt"/>
                <a:ea typeface="+mn-ea"/>
                <a:cs typeface="+mn-cs"/>
              </a:rPr>
              <a:t>The distinguishing feature of spatial data is that it represents actual locations on Earth. To represent the geographic placement of an object you need two pieces of information: the coordinates of the object and a system of reference for how the coordinates relate to a physical location on Earth. Enter CRS.</a:t>
            </a:r>
            <a:endParaRPr lang="en-AU" dirty="0" smtClean="0"/>
          </a:p>
          <a:p>
            <a:pPr marL="171450" indent="-171450">
              <a:buFont typeface="Arial" panose="020B0604020202020204" pitchFamily="34" charset="0"/>
              <a:buChar char="•"/>
            </a:pPr>
            <a:r>
              <a:rPr lang="en-AU" dirty="0" smtClean="0"/>
              <a:t>The objective of the CRS is to take a 3D ellipse</a:t>
            </a:r>
            <a:r>
              <a:rPr lang="en-AU" baseline="0" dirty="0" smtClean="0"/>
              <a:t>, which describes the shape of the earth (such as a globe) and project that onto a </a:t>
            </a:r>
            <a:r>
              <a:rPr lang="en-AU" baseline="0" dirty="0" err="1" smtClean="0"/>
              <a:t>2D</a:t>
            </a:r>
            <a:r>
              <a:rPr lang="en-AU" baseline="0" dirty="0" smtClean="0"/>
              <a:t> surface such as a paper map or a computer screen.</a:t>
            </a:r>
          </a:p>
          <a:p>
            <a:pPr marL="171450" indent="-171450">
              <a:buFont typeface="Arial" panose="020B0604020202020204" pitchFamily="34" charset="0"/>
              <a:buChar char="•"/>
            </a:pPr>
            <a:r>
              <a:rPr lang="en-AU" dirty="0" smtClean="0"/>
              <a:t>Most commonly used CRSs have unique IDs called</a:t>
            </a:r>
            <a:r>
              <a:rPr lang="en-AU" baseline="0" dirty="0" smtClean="0"/>
              <a:t> </a:t>
            </a:r>
            <a:r>
              <a:rPr lang="en-AU" dirty="0" err="1" smtClean="0"/>
              <a:t>EPSG</a:t>
            </a:r>
            <a:r>
              <a:rPr lang="en-AU" dirty="0" smtClean="0"/>
              <a:t> (European Petroleum Survey Group) codes to identify them. </a:t>
            </a:r>
            <a:endParaRPr lang="en-AU" baseline="0" dirty="0" smtClean="0"/>
          </a:p>
          <a:p>
            <a:pPr marL="171450" indent="-171450">
              <a:buFont typeface="Arial" panose="020B0604020202020204" pitchFamily="34" charset="0"/>
              <a:buChar char="•"/>
            </a:pPr>
            <a:endParaRPr lang="en-AU" baseline="0" dirty="0" smtClean="0"/>
          </a:p>
          <a:p>
            <a:pPr marL="171450" indent="-171450">
              <a:buFont typeface="Arial" panose="020B0604020202020204" pitchFamily="34" charset="0"/>
              <a:buChar char="•"/>
            </a:pPr>
            <a:endParaRPr lang="en-AU" dirty="0" smtClean="0"/>
          </a:p>
          <a:p>
            <a:pPr marL="171450" indent="-171450">
              <a:buFont typeface="Arial" panose="020B0604020202020204" pitchFamily="34" charset="0"/>
              <a:buChar char="•"/>
            </a:pPr>
            <a:r>
              <a:rPr lang="en-AU" i="1" dirty="0" smtClean="0"/>
              <a:t>Ellipses</a:t>
            </a:r>
            <a:r>
              <a:rPr lang="en-AU" i="1" dirty="0"/>
              <a:t>: describes shape of the earth (e.g. a globe). </a:t>
            </a:r>
          </a:p>
          <a:p>
            <a:pPr marL="171450" indent="-171450">
              <a:buFont typeface="Arial" panose="020B0604020202020204" pitchFamily="34" charset="0"/>
              <a:buChar char="•"/>
            </a:pPr>
            <a:r>
              <a:rPr lang="en-AU" i="1" dirty="0"/>
              <a:t>Datum: defines an origin and orientation of the coordinate axis. The simplest </a:t>
            </a:r>
            <a:r>
              <a:rPr lang="en-AU" i="1" dirty="0" err="1"/>
              <a:t>datums</a:t>
            </a:r>
            <a:r>
              <a:rPr lang="en-AU" i="1" dirty="0"/>
              <a:t> are a spheroid (a sphere that is ‘flattened’ at the poles and bulges at the equator). More complex </a:t>
            </a:r>
            <a:r>
              <a:rPr lang="en-AU" i="1" dirty="0" err="1"/>
              <a:t>datums</a:t>
            </a:r>
            <a:r>
              <a:rPr lang="en-AU" i="1" dirty="0"/>
              <a:t> allow for more variation in the earth’s shape. The most commonly used datum is called </a:t>
            </a:r>
            <a:r>
              <a:rPr lang="en-AU" i="1" dirty="0" err="1"/>
              <a:t>WGS84</a:t>
            </a:r>
            <a:r>
              <a:rPr lang="en-AU" i="1" dirty="0"/>
              <a:t> (World </a:t>
            </a:r>
            <a:r>
              <a:rPr lang="en-AU" i="1" dirty="0" smtClean="0"/>
              <a:t>Geodetic </a:t>
            </a:r>
            <a:r>
              <a:rPr lang="en-AU" i="1" dirty="0"/>
              <a:t>System 1984). This is very similar to </a:t>
            </a:r>
            <a:r>
              <a:rPr lang="en-AU" i="1" dirty="0" err="1"/>
              <a:t>NAD83</a:t>
            </a:r>
            <a:r>
              <a:rPr lang="en-AU" i="1" dirty="0"/>
              <a:t> (The North American Datum of 1983). Other, local </a:t>
            </a:r>
            <a:r>
              <a:rPr lang="en-AU" i="1" dirty="0" err="1"/>
              <a:t>datums</a:t>
            </a:r>
            <a:r>
              <a:rPr lang="en-AU" i="1" dirty="0"/>
              <a:t> exist to more precisely record locations for a single country or region.</a:t>
            </a:r>
          </a:p>
          <a:p>
            <a:pPr marL="171450" indent="-171450">
              <a:buFont typeface="Arial" panose="020B0604020202020204" pitchFamily="34" charset="0"/>
              <a:buChar char="•"/>
            </a:pPr>
            <a:r>
              <a:rPr lang="en-AU" i="1" dirty="0"/>
              <a:t>Projection: transforms </a:t>
            </a:r>
            <a:r>
              <a:rPr lang="en-AU" i="1" dirty="0" smtClean="0"/>
              <a:t>a </a:t>
            </a:r>
            <a:r>
              <a:rPr lang="en-AU" i="1" dirty="0"/>
              <a:t>3D ellipse on to a </a:t>
            </a:r>
            <a:r>
              <a:rPr lang="en-AU" i="1" dirty="0" err="1"/>
              <a:t>2D</a:t>
            </a:r>
            <a:r>
              <a:rPr lang="en-AU" i="1" dirty="0"/>
              <a:t> surface (e.g. a map)</a:t>
            </a:r>
          </a:p>
          <a:p>
            <a:pPr marL="171450" indent="-171450">
              <a:buFont typeface="Arial" panose="020B0604020202020204" pitchFamily="34" charset="0"/>
              <a:buChar char="•"/>
            </a:pPr>
            <a:endParaRPr lang="en-AU" i="1" dirty="0"/>
          </a:p>
          <a:p>
            <a:pPr marL="171450" indent="-171450">
              <a:buFont typeface="Arial" panose="020B0604020202020204" pitchFamily="34" charset="0"/>
              <a:buChar char="•"/>
            </a:pPr>
            <a:endParaRPr lang="en-AU" i="1" dirty="0" smtClean="0"/>
          </a:p>
          <a:p>
            <a:pPr marL="171450" indent="-171450">
              <a:buFont typeface="Arial" panose="020B0604020202020204" pitchFamily="34" charset="0"/>
              <a:buChar char="•"/>
            </a:pPr>
            <a:r>
              <a:rPr lang="en-AU" i="1" dirty="0" smtClean="0"/>
              <a:t>Most commonly used CRSs have unique IDs called</a:t>
            </a:r>
            <a:r>
              <a:rPr lang="en-AU" i="1" baseline="0" dirty="0" smtClean="0"/>
              <a:t> </a:t>
            </a:r>
            <a:r>
              <a:rPr lang="en-AU" i="1" dirty="0" err="1" smtClean="0"/>
              <a:t>EPSG</a:t>
            </a:r>
            <a:r>
              <a:rPr lang="en-AU" i="1" dirty="0" smtClean="0"/>
              <a:t> (European Petroleum Survey Group) codes to identify them. </a:t>
            </a:r>
            <a:r>
              <a:rPr lang="en-AU" i="1" dirty="0" err="1" smtClean="0"/>
              <a:t>WSG84</a:t>
            </a:r>
            <a:r>
              <a:rPr lang="en-AU" i="1" dirty="0" smtClean="0"/>
              <a:t>, </a:t>
            </a:r>
            <a:r>
              <a:rPr lang="en-AU" i="1" dirty="0" err="1" smtClean="0"/>
              <a:t>NAD83</a:t>
            </a:r>
            <a:r>
              <a:rPr lang="en-AU" i="1" dirty="0" smtClean="0"/>
              <a:t> CRSs have unique </a:t>
            </a:r>
            <a:r>
              <a:rPr lang="en-AU" i="1" dirty="0" err="1" smtClean="0"/>
              <a:t>EPSG</a:t>
            </a:r>
            <a:r>
              <a:rPr lang="en-AU" i="1" dirty="0" smtClean="0"/>
              <a:t> codes.</a:t>
            </a:r>
          </a:p>
          <a:p>
            <a:pPr marL="171450" indent="-171450">
              <a:buFont typeface="Arial" panose="020B0604020202020204" pitchFamily="34" charset="0"/>
              <a:buChar char="•"/>
              <a:defRPr/>
            </a:pPr>
            <a:r>
              <a:rPr lang="en-AU" i="1" dirty="0" smtClean="0"/>
              <a:t>In R we use the </a:t>
            </a:r>
            <a:r>
              <a:rPr lang="en-AU" i="1" dirty="0" err="1" smtClean="0"/>
              <a:t>PROJ.4</a:t>
            </a:r>
            <a:r>
              <a:rPr lang="en-AU" i="1" baseline="0" dirty="0" smtClean="0"/>
              <a:t> -</a:t>
            </a:r>
            <a:r>
              <a:rPr lang="en-AU" i="1" dirty="0" smtClean="0"/>
              <a:t> an open source software library that is commonly used for CRS transformation.</a:t>
            </a:r>
          </a:p>
          <a:p>
            <a:pPr marL="171450" indent="-171450">
              <a:buFont typeface="Arial" panose="020B0604020202020204" pitchFamily="34" charset="0"/>
              <a:buChar char="•"/>
            </a:pPr>
            <a:r>
              <a:rPr lang="en-AU" i="1" dirty="0" smtClean="0"/>
              <a:t>CRS can be transformed from one to another</a:t>
            </a:r>
          </a:p>
          <a:p>
            <a:pPr marL="171450" indent="-171450">
              <a:buFont typeface="Arial" panose="020B0604020202020204" pitchFamily="34" charset="0"/>
              <a:buChar char="•"/>
            </a:pPr>
            <a:r>
              <a:rPr lang="en-AU" i="1" dirty="0" smtClean="0"/>
              <a:t>Package to assign and transform CRS: </a:t>
            </a:r>
            <a:r>
              <a:rPr lang="en-AU" i="1" dirty="0" err="1" smtClean="0"/>
              <a:t>sp</a:t>
            </a:r>
            <a:r>
              <a:rPr lang="en-AU" i="1" dirty="0" smtClean="0"/>
              <a:t> and </a:t>
            </a:r>
            <a:r>
              <a:rPr lang="en-AU" i="1" dirty="0" err="1" smtClean="0"/>
              <a:t>rgdal</a:t>
            </a:r>
            <a:endParaRPr lang="en-AU" i="1" dirty="0" smtClean="0"/>
          </a:p>
          <a:p>
            <a:pPr marL="171450" indent="-171450">
              <a:buFont typeface="Arial" panose="020B0604020202020204" pitchFamily="34" charset="0"/>
              <a:buChar char="•"/>
              <a:defRPr/>
            </a:pPr>
            <a:endParaRPr lang="en-AU" dirty="0" smtClean="0"/>
          </a:p>
          <a:p>
            <a:pPr marL="171450" indent="-171450">
              <a:buFont typeface="Arial" panose="020B0604020202020204" pitchFamily="34" charset="0"/>
              <a:buChar char="•"/>
            </a:pPr>
            <a:endParaRPr lang="en-AU" dirty="0"/>
          </a:p>
          <a:p>
            <a:pPr lvl="1"/>
            <a:endParaRPr lang="en-AU" dirty="0"/>
          </a:p>
          <a:p>
            <a:endParaRPr lang="en-AU" dirty="0"/>
          </a:p>
        </p:txBody>
      </p:sp>
      <p:sp>
        <p:nvSpPr>
          <p:cNvPr id="4" name="Slide Number Placeholder 3"/>
          <p:cNvSpPr>
            <a:spLocks noGrp="1"/>
          </p:cNvSpPr>
          <p:nvPr>
            <p:ph type="sldNum" sz="quarter" idx="10"/>
          </p:nvPr>
        </p:nvSpPr>
        <p:spPr/>
        <p:txBody>
          <a:bodyPr/>
          <a:lstStyle/>
          <a:p>
            <a:fld id="{4057C3FE-26A4-4016-9A9C-79AF3EE619F6}" type="slidenum">
              <a:rPr lang="en-AU" smtClean="0"/>
              <a:t>15</a:t>
            </a:fld>
            <a:endParaRPr lang="en-AU"/>
          </a:p>
        </p:txBody>
      </p:sp>
    </p:spTree>
    <p:extLst>
      <p:ext uri="{BB962C8B-B14F-4D97-AF65-F5344CB8AC3E}">
        <p14:creationId xmlns:p14="http://schemas.microsoft.com/office/powerpoint/2010/main" val="33152715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We use simple features</a:t>
            </a:r>
            <a:r>
              <a:rPr lang="en-AU" baseline="0" dirty="0" smtClean="0"/>
              <a:t> package, which contains both:</a:t>
            </a:r>
          </a:p>
          <a:p>
            <a:pPr marL="171450" indent="-171450">
              <a:buFont typeface="Arial" panose="020B0604020202020204" pitchFamily="34" charset="0"/>
              <a:buChar char="•"/>
            </a:pPr>
            <a:r>
              <a:rPr lang="en-AU" sz="1200" b="0" i="0" kern="1200" dirty="0" smtClean="0">
                <a:solidFill>
                  <a:schemeClr val="tx1"/>
                </a:solidFill>
                <a:effectLst/>
                <a:latin typeface="+mn-lt"/>
                <a:ea typeface="+mn-ea"/>
                <a:cs typeface="+mn-cs"/>
              </a:rPr>
              <a:t>attributes to describe the object, such as a name, values, colour, etc.,</a:t>
            </a:r>
            <a:r>
              <a:rPr lang="en-AU" sz="1200" b="0" i="0" kern="1200" baseline="0" dirty="0" smtClean="0">
                <a:solidFill>
                  <a:schemeClr val="tx1"/>
                </a:solidFill>
                <a:effectLst/>
                <a:latin typeface="+mn-lt"/>
                <a:ea typeface="+mn-ea"/>
                <a:cs typeface="+mn-cs"/>
              </a:rPr>
              <a:t> </a:t>
            </a:r>
            <a:r>
              <a:rPr lang="en-AU" sz="1200" b="0" i="0" kern="1200" dirty="0" smtClean="0">
                <a:solidFill>
                  <a:schemeClr val="tx1"/>
                </a:solidFill>
                <a:effectLst/>
                <a:latin typeface="+mn-lt"/>
                <a:ea typeface="+mn-ea"/>
                <a:cs typeface="+mn-cs"/>
              </a:rPr>
              <a:t>which is the data in the blue shading on the left</a:t>
            </a:r>
            <a:r>
              <a:rPr lang="en-AU" sz="1200" b="0" i="0" kern="1200" baseline="0" dirty="0" smtClean="0">
                <a:solidFill>
                  <a:schemeClr val="tx1"/>
                </a:solidFill>
                <a:effectLst/>
                <a:latin typeface="+mn-lt"/>
                <a:ea typeface="+mn-ea"/>
                <a:cs typeface="+mn-cs"/>
              </a:rPr>
              <a:t> – your usual data frame – </a:t>
            </a:r>
            <a:r>
              <a:rPr lang="en-AU" sz="1200" b="0" i="0" kern="1200" dirty="0" smtClean="0">
                <a:solidFill>
                  <a:schemeClr val="tx1"/>
                </a:solidFill>
                <a:effectLst/>
                <a:latin typeface="+mn-lt"/>
                <a:ea typeface="+mn-ea"/>
                <a:cs typeface="+mn-cs"/>
              </a:rPr>
              <a:t>and</a:t>
            </a:r>
            <a:r>
              <a:rPr lang="en-AU" baseline="0" dirty="0" smtClean="0"/>
              <a:t> </a:t>
            </a:r>
          </a:p>
          <a:p>
            <a:pPr marL="171450" indent="-171450">
              <a:buFont typeface="Arial" panose="020B0604020202020204" pitchFamily="34" charset="0"/>
              <a:buChar char="•"/>
            </a:pPr>
            <a:r>
              <a:rPr lang="en-AU" baseline="0" dirty="0" smtClean="0"/>
              <a:t>geometry (</a:t>
            </a:r>
            <a:r>
              <a:rPr lang="en-AU" baseline="0" dirty="0" err="1" smtClean="0"/>
              <a:t>lat</a:t>
            </a:r>
            <a:r>
              <a:rPr lang="en-AU" baseline="0" dirty="0" smtClean="0"/>
              <a:t>/long, points etc. and CRS) to identify its location on Earth (which is the data in green on the right stored under the ‘geometry’ column). This is the only additional bit of data, making it easy and intuitive to use.</a:t>
            </a:r>
          </a:p>
          <a:p>
            <a:pPr marL="171450" indent="-171450">
              <a:buFont typeface="Arial" panose="020B0604020202020204" pitchFamily="34" charset="0"/>
              <a:buChar char="•"/>
            </a:pPr>
            <a:endParaRPr lang="en-AU" dirty="0" smtClean="0"/>
          </a:p>
          <a:p>
            <a:endParaRPr lang="en-AU" dirty="0"/>
          </a:p>
        </p:txBody>
      </p:sp>
      <p:sp>
        <p:nvSpPr>
          <p:cNvPr id="4" name="Slide Number Placeholder 3"/>
          <p:cNvSpPr>
            <a:spLocks noGrp="1"/>
          </p:cNvSpPr>
          <p:nvPr>
            <p:ph type="sldNum" sz="quarter" idx="10"/>
          </p:nvPr>
        </p:nvSpPr>
        <p:spPr/>
        <p:txBody>
          <a:bodyPr/>
          <a:lstStyle/>
          <a:p>
            <a:fld id="{4057C3FE-26A4-4016-9A9C-79AF3EE619F6}" type="slidenum">
              <a:rPr lang="en-AU" smtClean="0"/>
              <a:t>16</a:t>
            </a:fld>
            <a:endParaRPr lang="en-AU"/>
          </a:p>
        </p:txBody>
      </p:sp>
    </p:spTree>
    <p:extLst>
      <p:ext uri="{BB962C8B-B14F-4D97-AF65-F5344CB8AC3E}">
        <p14:creationId xmlns:p14="http://schemas.microsoft.com/office/powerpoint/2010/main" val="35132425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ABS</a:t>
            </a:r>
            <a:r>
              <a:rPr lang="en-AU"/>
              <a:t>: ASGS Cat. no. 1270.0.55.001: shapefiles and data by statistical areas</a:t>
            </a:r>
            <a:endParaRPr lang="en-AU" dirty="0"/>
          </a:p>
          <a:p>
            <a:r>
              <a:rPr lang="en-AU"/>
              <a:t>get_maps and ggmap: use Google or Stamen</a:t>
            </a:r>
          </a:p>
        </p:txBody>
      </p:sp>
      <p:sp>
        <p:nvSpPr>
          <p:cNvPr id="4" name="Slide Number Placeholder 3"/>
          <p:cNvSpPr>
            <a:spLocks noGrp="1"/>
          </p:cNvSpPr>
          <p:nvPr>
            <p:ph type="sldNum" sz="quarter" idx="10"/>
          </p:nvPr>
        </p:nvSpPr>
        <p:spPr/>
        <p:txBody>
          <a:bodyPr/>
          <a:lstStyle/>
          <a:p>
            <a:fld id="{4057C3FE-26A4-4016-9A9C-79AF3EE619F6}" type="slidenum">
              <a:rPr lang="en-AU" smtClean="0"/>
              <a:t>17</a:t>
            </a:fld>
            <a:endParaRPr lang="en-AU"/>
          </a:p>
        </p:txBody>
      </p:sp>
    </p:spTree>
    <p:extLst>
      <p:ext uri="{BB962C8B-B14F-4D97-AF65-F5344CB8AC3E}">
        <p14:creationId xmlns:p14="http://schemas.microsoft.com/office/powerpoint/2010/main" val="37292173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4057C3FE-26A4-4016-9A9C-79AF3EE619F6}" type="slidenum">
              <a:rPr lang="en-AU" smtClean="0"/>
              <a:t>18</a:t>
            </a:fld>
            <a:endParaRPr lang="en-AU"/>
          </a:p>
        </p:txBody>
      </p:sp>
    </p:spTree>
    <p:extLst>
      <p:ext uri="{BB962C8B-B14F-4D97-AF65-F5344CB8AC3E}">
        <p14:creationId xmlns:p14="http://schemas.microsoft.com/office/powerpoint/2010/main" val="24346120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Interactive maps for web,</a:t>
            </a:r>
            <a:r>
              <a:rPr lang="en-AU" baseline="0" dirty="0" smtClean="0"/>
              <a:t> which we will show how to export later in the presentation.</a:t>
            </a:r>
            <a:endParaRPr lang="en-AU" dirty="0"/>
          </a:p>
        </p:txBody>
      </p:sp>
      <p:sp>
        <p:nvSpPr>
          <p:cNvPr id="4" name="Slide Number Placeholder 3"/>
          <p:cNvSpPr>
            <a:spLocks noGrp="1"/>
          </p:cNvSpPr>
          <p:nvPr>
            <p:ph type="sldNum" sz="quarter" idx="10"/>
          </p:nvPr>
        </p:nvSpPr>
        <p:spPr/>
        <p:txBody>
          <a:bodyPr/>
          <a:lstStyle/>
          <a:p>
            <a:fld id="{4057C3FE-26A4-4016-9A9C-79AF3EE619F6}" type="slidenum">
              <a:rPr lang="en-AU" smtClean="0"/>
              <a:t>19</a:t>
            </a:fld>
            <a:endParaRPr lang="en-AU"/>
          </a:p>
        </p:txBody>
      </p:sp>
    </p:spTree>
    <p:extLst>
      <p:ext uri="{BB962C8B-B14F-4D97-AF65-F5344CB8AC3E}">
        <p14:creationId xmlns:p14="http://schemas.microsoft.com/office/powerpoint/2010/main" val="36017475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4057C3FE-26A4-4016-9A9C-79AF3EE619F6}" type="slidenum">
              <a:rPr lang="en-AU" smtClean="0"/>
              <a:t>2</a:t>
            </a:fld>
            <a:endParaRPr lang="en-AU"/>
          </a:p>
        </p:txBody>
      </p:sp>
    </p:spTree>
    <p:extLst>
      <p:ext uri="{BB962C8B-B14F-4D97-AF65-F5344CB8AC3E}">
        <p14:creationId xmlns:p14="http://schemas.microsoft.com/office/powerpoint/2010/main" val="394988593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Bonus content: removing background axis, labels and grid.</a:t>
            </a:r>
            <a:endParaRPr lang="en-AU" dirty="0"/>
          </a:p>
        </p:txBody>
      </p:sp>
      <p:sp>
        <p:nvSpPr>
          <p:cNvPr id="4" name="Slide Number Placeholder 3"/>
          <p:cNvSpPr>
            <a:spLocks noGrp="1"/>
          </p:cNvSpPr>
          <p:nvPr>
            <p:ph type="sldNum" sz="quarter" idx="10"/>
          </p:nvPr>
        </p:nvSpPr>
        <p:spPr/>
        <p:txBody>
          <a:bodyPr/>
          <a:lstStyle/>
          <a:p>
            <a:fld id="{4057C3FE-26A4-4016-9A9C-79AF3EE619F6}" type="slidenum">
              <a:rPr lang="en-AU" smtClean="0"/>
              <a:t>20</a:t>
            </a:fld>
            <a:endParaRPr lang="en-AU"/>
          </a:p>
        </p:txBody>
      </p:sp>
    </p:spTree>
    <p:extLst>
      <p:ext uri="{BB962C8B-B14F-4D97-AF65-F5344CB8AC3E}">
        <p14:creationId xmlns:p14="http://schemas.microsoft.com/office/powerpoint/2010/main" val="5690914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4057C3FE-26A4-4016-9A9C-79AF3EE619F6}" type="slidenum">
              <a:rPr lang="en-AU" smtClean="0"/>
              <a:t>21</a:t>
            </a:fld>
            <a:endParaRPr lang="en-AU"/>
          </a:p>
        </p:txBody>
      </p:sp>
    </p:spTree>
    <p:extLst>
      <p:ext uri="{BB962C8B-B14F-4D97-AF65-F5344CB8AC3E}">
        <p14:creationId xmlns:p14="http://schemas.microsoft.com/office/powerpoint/2010/main" val="180985304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Leaflet</a:t>
            </a:r>
            <a:r>
              <a:rPr lang="en-AU" baseline="0" dirty="0" smtClean="0"/>
              <a:t> is </a:t>
            </a:r>
            <a:r>
              <a:rPr lang="en-AU" sz="1200" b="0" i="0" kern="1200" dirty="0" smtClean="0">
                <a:solidFill>
                  <a:schemeClr val="tx1"/>
                </a:solidFill>
                <a:effectLst/>
                <a:latin typeface="+mn-lt"/>
                <a:ea typeface="+mn-ea"/>
                <a:cs typeface="+mn-cs"/>
              </a:rPr>
              <a:t>an open-source JavaScript library for interactive maps. </a:t>
            </a:r>
          </a:p>
          <a:p>
            <a:pPr marL="171450" indent="-171450">
              <a:buFont typeface="Arial" panose="020B0604020202020204" pitchFamily="34" charset="0"/>
              <a:buChar char="•"/>
            </a:pPr>
            <a:r>
              <a:rPr lang="en-AU" sz="1200" b="0" i="0" kern="1200" dirty="0" smtClean="0">
                <a:solidFill>
                  <a:schemeClr val="tx1"/>
                </a:solidFill>
                <a:effectLst/>
                <a:latin typeface="+mn-lt"/>
                <a:ea typeface="+mn-ea"/>
                <a:cs typeface="+mn-cs"/>
              </a:rPr>
              <a:t>Add </a:t>
            </a:r>
            <a:r>
              <a:rPr lang="en-AU" sz="1200" b="0" i="1" kern="1200" dirty="0" smtClean="0">
                <a:solidFill>
                  <a:schemeClr val="tx1"/>
                </a:solidFill>
                <a:effectLst/>
                <a:latin typeface="+mn-lt"/>
                <a:ea typeface="+mn-ea"/>
                <a:cs typeface="+mn-cs"/>
              </a:rPr>
              <a:t>layers</a:t>
            </a:r>
            <a:r>
              <a:rPr lang="en-AU" sz="1200" b="0" i="0" kern="1200" dirty="0" smtClean="0">
                <a:solidFill>
                  <a:schemeClr val="tx1"/>
                </a:solidFill>
                <a:effectLst/>
                <a:latin typeface="+mn-lt"/>
                <a:ea typeface="+mn-ea"/>
                <a:cs typeface="+mn-cs"/>
              </a:rPr>
              <a:t> (i.e., features) to the map by using layer functions (e.g. </a:t>
            </a:r>
            <a:r>
              <a:rPr lang="en-AU" dirty="0" err="1" smtClean="0"/>
              <a:t>addTiles</a:t>
            </a:r>
            <a:r>
              <a:rPr lang="en-AU" sz="1200" b="0" i="0" kern="1200" dirty="0" smtClean="0">
                <a:solidFill>
                  <a:schemeClr val="tx1"/>
                </a:solidFill>
                <a:effectLst/>
                <a:latin typeface="+mn-lt"/>
                <a:ea typeface="+mn-ea"/>
                <a:cs typeface="+mn-cs"/>
              </a:rPr>
              <a:t>, </a:t>
            </a:r>
            <a:r>
              <a:rPr lang="en-AU" dirty="0" err="1" smtClean="0"/>
              <a:t>addMarkers</a:t>
            </a:r>
            <a:r>
              <a:rPr lang="en-AU" sz="1200" b="0" i="0" kern="1200" dirty="0" smtClean="0">
                <a:solidFill>
                  <a:schemeClr val="tx1"/>
                </a:solidFill>
                <a:effectLst/>
                <a:latin typeface="+mn-lt"/>
                <a:ea typeface="+mn-ea"/>
                <a:cs typeface="+mn-cs"/>
              </a:rPr>
              <a:t>, </a:t>
            </a:r>
            <a:r>
              <a:rPr lang="en-AU" dirty="0" err="1" smtClean="0"/>
              <a:t>addPolygons</a:t>
            </a:r>
            <a:r>
              <a:rPr lang="en-AU" sz="1200" b="0" i="0" kern="1200" dirty="0" smtClean="0">
                <a:solidFill>
                  <a:schemeClr val="tx1"/>
                </a:solidFill>
                <a:effectLst/>
                <a:latin typeface="+mn-lt"/>
                <a:ea typeface="+mn-ea"/>
                <a:cs typeface="+mn-cs"/>
              </a:rPr>
              <a:t>) to modify the map.</a:t>
            </a:r>
          </a:p>
          <a:p>
            <a:pPr marL="171450" indent="-171450">
              <a:buFont typeface="Arial" panose="020B0604020202020204" pitchFamily="34" charset="0"/>
              <a:buChar char="•"/>
            </a:pPr>
            <a:r>
              <a:rPr lang="en-AU" sz="1200" b="0" i="0" kern="1200" dirty="0" smtClean="0">
                <a:solidFill>
                  <a:schemeClr val="tx1"/>
                </a:solidFill>
                <a:effectLst/>
                <a:latin typeface="+mn-lt"/>
                <a:ea typeface="+mn-ea"/>
                <a:cs typeface="+mn-cs"/>
              </a:rPr>
              <a:t>Here, we’re using the default base map - </a:t>
            </a:r>
            <a:r>
              <a:rPr lang="en-AU" sz="1200" b="0" i="0" kern="1200" dirty="0" err="1" smtClean="0">
                <a:solidFill>
                  <a:schemeClr val="tx1"/>
                </a:solidFill>
                <a:effectLst/>
                <a:latin typeface="+mn-lt"/>
                <a:ea typeface="+mn-ea"/>
                <a:cs typeface="+mn-cs"/>
              </a:rPr>
              <a:t>OpenStreetMap</a:t>
            </a:r>
            <a:r>
              <a:rPr lang="en-AU" sz="1200" b="0" i="0" kern="1200" dirty="0" smtClean="0">
                <a:solidFill>
                  <a:schemeClr val="tx1"/>
                </a:solidFill>
                <a:effectLst/>
                <a:latin typeface="+mn-lt"/>
                <a:ea typeface="+mn-ea"/>
                <a:cs typeface="+mn-cs"/>
              </a:rPr>
              <a:t> tiles. Tile maps are maps</a:t>
            </a:r>
            <a:r>
              <a:rPr lang="en-AU" sz="1200" b="0" i="0" kern="1200" baseline="0" dirty="0" smtClean="0">
                <a:solidFill>
                  <a:schemeClr val="tx1"/>
                </a:solidFill>
                <a:effectLst/>
                <a:latin typeface="+mn-lt"/>
                <a:ea typeface="+mn-ea"/>
                <a:cs typeface="+mn-cs"/>
              </a:rPr>
              <a:t> displayed in a browser by </a:t>
            </a:r>
            <a:r>
              <a:rPr lang="en-AU" sz="1200" b="0" i="0" kern="1200" dirty="0" smtClean="0">
                <a:solidFill>
                  <a:schemeClr val="tx1"/>
                </a:solidFill>
                <a:effectLst/>
                <a:latin typeface="+mn-lt"/>
                <a:ea typeface="+mn-ea"/>
                <a:cs typeface="+mn-cs"/>
              </a:rPr>
              <a:t>seamlessly joining dozens of individually requested image or vector data files over the internet.</a:t>
            </a:r>
          </a:p>
          <a:p>
            <a:pPr marL="171450" indent="-171450">
              <a:buFont typeface="Arial" panose="020B0604020202020204" pitchFamily="34" charset="0"/>
              <a:buChar char="•"/>
            </a:pPr>
            <a:r>
              <a:rPr lang="en-AU" sz="1200" b="0" i="0" kern="1200" dirty="0" smtClean="0">
                <a:solidFill>
                  <a:schemeClr val="tx1"/>
                </a:solidFill>
                <a:effectLst/>
                <a:latin typeface="+mn-lt"/>
                <a:ea typeface="+mn-ea"/>
                <a:cs typeface="+mn-cs"/>
              </a:rPr>
              <a:t>We’re then adding polygons – in this case, the </a:t>
            </a:r>
            <a:r>
              <a:rPr lang="en-AU" sz="1200" b="0" i="0" kern="1200" dirty="0" err="1" smtClean="0">
                <a:solidFill>
                  <a:schemeClr val="tx1"/>
                </a:solidFill>
                <a:effectLst/>
                <a:latin typeface="+mn-lt"/>
                <a:ea typeface="+mn-ea"/>
                <a:cs typeface="+mn-cs"/>
              </a:rPr>
              <a:t>SA2s</a:t>
            </a:r>
            <a:r>
              <a:rPr lang="en-AU" sz="1200" b="0" i="0" kern="1200" dirty="0" smtClean="0">
                <a:solidFill>
                  <a:schemeClr val="tx1"/>
                </a:solidFill>
                <a:effectLst/>
                <a:latin typeface="+mn-lt"/>
                <a:ea typeface="+mn-ea"/>
                <a:cs typeface="+mn-cs"/>
              </a:rPr>
              <a:t>.</a:t>
            </a:r>
          </a:p>
          <a:p>
            <a:endParaRPr lang="en-AU" sz="1200" b="0" i="0" u="none" strike="noStrike" kern="1200" baseline="0" dirty="0" smtClean="0">
              <a:solidFill>
                <a:schemeClr val="tx1"/>
              </a:solidFill>
              <a:latin typeface="+mn-lt"/>
              <a:ea typeface="+mn-ea"/>
              <a:cs typeface="+mn-cs"/>
            </a:endParaRPr>
          </a:p>
          <a:p>
            <a:r>
              <a:rPr lang="en-AU" sz="1200" b="0" i="0" u="none" strike="noStrike" kern="1200" baseline="0" dirty="0" smtClean="0">
                <a:solidFill>
                  <a:schemeClr val="tx1"/>
                </a:solidFill>
                <a:latin typeface="+mn-lt"/>
                <a:ea typeface="+mn-ea"/>
                <a:cs typeface="+mn-cs"/>
              </a:rPr>
              <a:t>CRS:</a:t>
            </a:r>
          </a:p>
          <a:p>
            <a:pPr marL="171450" indent="-171450">
              <a:buFont typeface="Arial" panose="020B0604020202020204" pitchFamily="34" charset="0"/>
              <a:buChar char="•"/>
            </a:pPr>
            <a:r>
              <a:rPr lang="en-AU" sz="1200" b="0" i="0" u="none" strike="noStrike" kern="1200" baseline="0" dirty="0" smtClean="0">
                <a:solidFill>
                  <a:schemeClr val="tx1"/>
                </a:solidFill>
                <a:latin typeface="+mn-lt"/>
                <a:ea typeface="+mn-ea"/>
                <a:cs typeface="+mn-cs"/>
              </a:rPr>
              <a:t>Geographic files have a CRS - but it's not always defined</a:t>
            </a:r>
            <a:endParaRPr lang="en-AU"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en-AU" sz="1200" b="0" i="0" u="none" strike="noStrike" kern="1200" baseline="0" dirty="0" smtClean="0">
                <a:solidFill>
                  <a:schemeClr val="tx1"/>
                </a:solidFill>
                <a:latin typeface="+mn-lt"/>
                <a:ea typeface="+mn-ea"/>
                <a:cs typeface="+mn-cs"/>
              </a:rPr>
              <a:t>Usually the spatial file has metadata that tells you the CRS.</a:t>
            </a:r>
          </a:p>
          <a:p>
            <a:pPr marL="171450" indent="-171450">
              <a:buFont typeface="Arial" panose="020B0604020202020204" pitchFamily="34" charset="0"/>
              <a:buChar char="•"/>
            </a:pPr>
            <a:r>
              <a:rPr lang="en-AU" sz="1200" b="0" i="0" u="none" strike="noStrike" kern="1200" baseline="0" dirty="0" smtClean="0">
                <a:solidFill>
                  <a:schemeClr val="tx1"/>
                </a:solidFill>
                <a:latin typeface="+mn-lt"/>
                <a:ea typeface="+mn-ea"/>
                <a:cs typeface="+mn-cs"/>
              </a:rPr>
              <a:t>We can use </a:t>
            </a:r>
            <a:r>
              <a:rPr lang="en-AU" sz="1200" b="0" i="0" u="none" strike="noStrike" kern="1200" baseline="0" dirty="0" err="1" smtClean="0">
                <a:solidFill>
                  <a:schemeClr val="tx1"/>
                </a:solidFill>
                <a:latin typeface="+mn-lt"/>
                <a:ea typeface="+mn-ea"/>
                <a:cs typeface="+mn-cs"/>
              </a:rPr>
              <a:t>st_crs</a:t>
            </a:r>
            <a:r>
              <a:rPr lang="en-AU" sz="1200" b="0" i="0" u="none" strike="noStrike" kern="1200" baseline="0" dirty="0" smtClean="0">
                <a:solidFill>
                  <a:schemeClr val="tx1"/>
                </a:solidFill>
                <a:latin typeface="+mn-lt"/>
                <a:ea typeface="+mn-ea"/>
                <a:cs typeface="+mn-cs"/>
              </a:rPr>
              <a:t> to </a:t>
            </a:r>
            <a:r>
              <a:rPr lang="en-AU" sz="1200" b="0" i="0" u="none" strike="noStrike" kern="1200" baseline="0" dirty="0" smtClean="0">
                <a:solidFill>
                  <a:schemeClr val="tx1"/>
                </a:solidFill>
                <a:effectLst/>
                <a:latin typeface="+mn-lt"/>
                <a:ea typeface="+mn-ea"/>
                <a:cs typeface="+mn-cs"/>
              </a:rPr>
              <a:t>r</a:t>
            </a:r>
            <a:r>
              <a:rPr lang="en-AU" sz="1200" b="0" i="0" kern="1200" dirty="0" smtClean="0">
                <a:solidFill>
                  <a:schemeClr val="tx1"/>
                </a:solidFill>
                <a:effectLst/>
                <a:latin typeface="+mn-lt"/>
                <a:ea typeface="+mn-ea"/>
                <a:cs typeface="+mn-cs"/>
              </a:rPr>
              <a:t>etrieve CRS from simple features object</a:t>
            </a:r>
          </a:p>
          <a:p>
            <a:pPr marL="171450" indent="-171450">
              <a:buFont typeface="Arial" panose="020B0604020202020204" pitchFamily="34" charset="0"/>
              <a:buChar char="•"/>
            </a:pPr>
            <a:endParaRPr lang="en-AU" sz="1200" b="0" i="0" kern="1200" dirty="0" smtClean="0">
              <a:solidFill>
                <a:schemeClr val="tx1"/>
              </a:solidFill>
              <a:effectLst/>
              <a:latin typeface="+mn-lt"/>
              <a:ea typeface="+mn-ea"/>
              <a:cs typeface="+mn-cs"/>
            </a:endParaRPr>
          </a:p>
          <a:p>
            <a:pPr marL="0" indent="0">
              <a:buFont typeface="Arial" panose="020B0604020202020204" pitchFamily="34" charset="0"/>
              <a:buNone/>
            </a:pPr>
            <a:r>
              <a:rPr lang="en-AU" sz="1200" b="0" i="0" kern="1200" dirty="0" smtClean="0">
                <a:solidFill>
                  <a:schemeClr val="tx1"/>
                </a:solidFill>
                <a:effectLst/>
                <a:latin typeface="+mn-lt"/>
                <a:ea typeface="+mn-ea"/>
                <a:cs typeface="+mn-cs"/>
              </a:rPr>
              <a:t>Currently </a:t>
            </a:r>
            <a:r>
              <a:rPr lang="en-AU" sz="1200" b="0" i="0" kern="1200" dirty="0" err="1" smtClean="0">
                <a:solidFill>
                  <a:schemeClr val="tx1"/>
                </a:solidFill>
                <a:effectLst/>
                <a:latin typeface="+mn-lt"/>
                <a:ea typeface="+mn-ea"/>
                <a:cs typeface="+mn-cs"/>
              </a:rPr>
              <a:t>aus_box</a:t>
            </a:r>
            <a:r>
              <a:rPr lang="en-AU" sz="1200" b="0" i="0" kern="1200" dirty="0" smtClean="0">
                <a:solidFill>
                  <a:schemeClr val="tx1"/>
                </a:solidFill>
                <a:effectLst/>
                <a:latin typeface="+mn-lt"/>
                <a:ea typeface="+mn-ea"/>
                <a:cs typeface="+mn-cs"/>
              </a:rPr>
              <a:t> is a numeric vector. We need the 2 objects to be</a:t>
            </a:r>
            <a:r>
              <a:rPr lang="en-AU" sz="1200" b="0" i="0" kern="1200" baseline="0" dirty="0" smtClean="0">
                <a:solidFill>
                  <a:schemeClr val="tx1"/>
                </a:solidFill>
                <a:effectLst/>
                <a:latin typeface="+mn-lt"/>
                <a:ea typeface="+mn-ea"/>
                <a:cs typeface="+mn-cs"/>
              </a:rPr>
              <a:t> able to talk to each other. So we need to have them as sf objects</a:t>
            </a:r>
            <a:endParaRPr lang="en-AU"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en-AU" sz="1200" b="0" i="0" kern="1200" dirty="0" err="1" smtClean="0">
                <a:solidFill>
                  <a:schemeClr val="tx1"/>
                </a:solidFill>
                <a:effectLst/>
                <a:latin typeface="+mn-lt"/>
                <a:ea typeface="+mn-ea"/>
                <a:cs typeface="+mn-cs"/>
              </a:rPr>
              <a:t>st_polygon</a:t>
            </a:r>
            <a:r>
              <a:rPr lang="en-AU" sz="1200" b="0" i="0" kern="1200" dirty="0" smtClean="0">
                <a:solidFill>
                  <a:schemeClr val="tx1"/>
                </a:solidFill>
                <a:effectLst/>
                <a:latin typeface="+mn-lt"/>
                <a:ea typeface="+mn-ea"/>
                <a:cs typeface="+mn-cs"/>
              </a:rPr>
              <a:t> requires x argument to be a list with numeric</a:t>
            </a:r>
            <a:r>
              <a:rPr lang="en-AU" sz="1200" b="0" i="0" kern="1200" baseline="0" dirty="0" smtClean="0">
                <a:solidFill>
                  <a:schemeClr val="tx1"/>
                </a:solidFill>
                <a:effectLst/>
                <a:latin typeface="+mn-lt"/>
                <a:ea typeface="+mn-ea"/>
                <a:cs typeface="+mn-cs"/>
              </a:rPr>
              <a:t> matrices</a:t>
            </a:r>
            <a:r>
              <a:rPr lang="en-AU" sz="1200" b="0" i="0" kern="1200" dirty="0" smtClean="0">
                <a:solidFill>
                  <a:schemeClr val="tx1"/>
                </a:solidFill>
                <a:effectLst/>
                <a:latin typeface="+mn-lt"/>
                <a:ea typeface="+mn-ea"/>
                <a:cs typeface="+mn-cs"/>
              </a:rPr>
              <a:t>.</a:t>
            </a:r>
          </a:p>
          <a:p>
            <a:pPr marL="171450" indent="-171450">
              <a:buFont typeface="Arial" panose="020B0604020202020204" pitchFamily="34" charset="0"/>
              <a:buChar char="•"/>
            </a:pPr>
            <a:r>
              <a:rPr lang="en-AU" sz="1200" b="0" i="0" kern="1200" dirty="0" err="1" smtClean="0">
                <a:solidFill>
                  <a:schemeClr val="tx1"/>
                </a:solidFill>
                <a:effectLst/>
                <a:latin typeface="+mn-lt"/>
                <a:ea typeface="+mn-ea"/>
                <a:cs typeface="+mn-cs"/>
              </a:rPr>
              <a:t>St_sf</a:t>
            </a:r>
            <a:r>
              <a:rPr lang="en-AU" sz="1200" b="0" i="0" kern="1200" dirty="0" smtClean="0">
                <a:solidFill>
                  <a:schemeClr val="tx1"/>
                </a:solidFill>
                <a:effectLst/>
                <a:latin typeface="+mn-lt"/>
                <a:ea typeface="+mn-ea"/>
                <a:cs typeface="+mn-cs"/>
              </a:rPr>
              <a:t> requires</a:t>
            </a:r>
            <a:r>
              <a:rPr lang="en-AU" sz="1200" b="0" i="0" kern="1200" baseline="0" dirty="0" smtClean="0">
                <a:solidFill>
                  <a:schemeClr val="tx1"/>
                </a:solidFill>
                <a:effectLst/>
                <a:latin typeface="+mn-lt"/>
                <a:ea typeface="+mn-ea"/>
                <a:cs typeface="+mn-cs"/>
              </a:rPr>
              <a:t> a simple features list column to be converted to an sf object.</a:t>
            </a:r>
            <a:endParaRPr lang="en-AU" dirty="0" smtClean="0"/>
          </a:p>
          <a:p>
            <a:pPr marL="171450" indent="-171450">
              <a:buFont typeface="Arial" panose="020B0604020202020204" pitchFamily="34" charset="0"/>
              <a:buChar char="•"/>
            </a:pPr>
            <a:endParaRPr lang="en-AU"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en-AU" sz="1200" b="0" i="0" kern="1200" dirty="0" err="1" smtClean="0">
                <a:solidFill>
                  <a:schemeClr val="tx1"/>
                </a:solidFill>
                <a:effectLst/>
                <a:latin typeface="+mn-lt"/>
                <a:ea typeface="+mn-ea"/>
                <a:cs typeface="+mn-cs"/>
              </a:rPr>
              <a:t>st_intersection</a:t>
            </a:r>
            <a:r>
              <a:rPr lang="en-AU" sz="1200" b="0" i="0" kern="1200" baseline="0" dirty="0" smtClean="0">
                <a:solidFill>
                  <a:schemeClr val="tx1"/>
                </a:solidFill>
                <a:effectLst/>
                <a:latin typeface="+mn-lt"/>
                <a:ea typeface="+mn-ea"/>
                <a:cs typeface="+mn-cs"/>
              </a:rPr>
              <a:t> finds the </a:t>
            </a:r>
            <a:r>
              <a:rPr lang="en-AU" sz="1200" b="0" i="0" kern="1200" dirty="0" smtClean="0">
                <a:solidFill>
                  <a:schemeClr val="tx1"/>
                </a:solidFill>
                <a:effectLst/>
                <a:latin typeface="+mn-lt"/>
                <a:ea typeface="+mn-ea"/>
                <a:cs typeface="+mn-cs"/>
              </a:rPr>
              <a:t>intersection between two sets of geometries.</a:t>
            </a:r>
          </a:p>
          <a:p>
            <a:pPr marL="171450" indent="-171450">
              <a:buFont typeface="Arial" panose="020B0604020202020204" pitchFamily="34" charset="0"/>
              <a:buChar char="•"/>
            </a:pPr>
            <a:endParaRPr lang="en-AU"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4057C3FE-26A4-4016-9A9C-79AF3EE619F6}" type="slidenum">
              <a:rPr lang="en-AU" smtClean="0"/>
              <a:t>22</a:t>
            </a:fld>
            <a:endParaRPr lang="en-AU"/>
          </a:p>
        </p:txBody>
      </p:sp>
    </p:spTree>
    <p:extLst>
      <p:ext uri="{BB962C8B-B14F-4D97-AF65-F5344CB8AC3E}">
        <p14:creationId xmlns:p14="http://schemas.microsoft.com/office/powerpoint/2010/main" val="301988440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smtClean="0"/>
              <a:t>A </a:t>
            </a:r>
            <a:r>
              <a:rPr lang="en-AU" b="1" dirty="0" smtClean="0"/>
              <a:t>choropleth</a:t>
            </a:r>
            <a:r>
              <a:rPr lang="en-AU" dirty="0" smtClean="0"/>
              <a:t> map is a thematic map in which geographical areas are coloured, shaded or patterned in</a:t>
            </a:r>
            <a:r>
              <a:rPr lang="en-AU" baseline="0" dirty="0" smtClean="0"/>
              <a:t> relation to a data variable (such as population density or per capita income)</a:t>
            </a:r>
            <a:r>
              <a:rPr lang="en-AU" dirty="0" smtClean="0"/>
              <a:t>. This shows</a:t>
            </a:r>
            <a:r>
              <a:rPr lang="en-AU" baseline="0" dirty="0" smtClean="0"/>
              <a:t> variations or patterns across locations.</a:t>
            </a:r>
            <a:endParaRPr lang="en-AU" dirty="0" smtClean="0"/>
          </a:p>
          <a:p>
            <a:endParaRPr lang="en-AU" dirty="0"/>
          </a:p>
        </p:txBody>
      </p:sp>
      <p:sp>
        <p:nvSpPr>
          <p:cNvPr id="4" name="Slide Number Placeholder 3"/>
          <p:cNvSpPr>
            <a:spLocks noGrp="1"/>
          </p:cNvSpPr>
          <p:nvPr>
            <p:ph type="sldNum" sz="quarter" idx="10"/>
          </p:nvPr>
        </p:nvSpPr>
        <p:spPr/>
        <p:txBody>
          <a:bodyPr/>
          <a:lstStyle/>
          <a:p>
            <a:fld id="{4057C3FE-26A4-4016-9A9C-79AF3EE619F6}" type="slidenum">
              <a:rPr lang="en-AU" smtClean="0"/>
              <a:t>23</a:t>
            </a:fld>
            <a:endParaRPr lang="en-AU"/>
          </a:p>
        </p:txBody>
      </p:sp>
    </p:spTree>
    <p:extLst>
      <p:ext uri="{BB962C8B-B14F-4D97-AF65-F5344CB8AC3E}">
        <p14:creationId xmlns:p14="http://schemas.microsoft.com/office/powerpoint/2010/main" val="82152064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Low score = greater disadvantage, high score = lower</a:t>
            </a:r>
            <a:r>
              <a:rPr lang="en-AU" baseline="0" dirty="0" smtClean="0"/>
              <a:t> disadvantage.</a:t>
            </a:r>
            <a:endParaRPr lang="en-AU" dirty="0"/>
          </a:p>
        </p:txBody>
      </p:sp>
      <p:sp>
        <p:nvSpPr>
          <p:cNvPr id="4" name="Slide Number Placeholder 3"/>
          <p:cNvSpPr>
            <a:spLocks noGrp="1"/>
          </p:cNvSpPr>
          <p:nvPr>
            <p:ph type="sldNum" sz="quarter" idx="10"/>
          </p:nvPr>
        </p:nvSpPr>
        <p:spPr/>
        <p:txBody>
          <a:bodyPr/>
          <a:lstStyle/>
          <a:p>
            <a:fld id="{4057C3FE-26A4-4016-9A9C-79AF3EE619F6}" type="slidenum">
              <a:rPr lang="en-AU" smtClean="0"/>
              <a:t>24</a:t>
            </a:fld>
            <a:endParaRPr lang="en-AU"/>
          </a:p>
        </p:txBody>
      </p:sp>
    </p:spTree>
    <p:extLst>
      <p:ext uri="{BB962C8B-B14F-4D97-AF65-F5344CB8AC3E}">
        <p14:creationId xmlns:p14="http://schemas.microsoft.com/office/powerpoint/2010/main" val="158105199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AU" dirty="0" err="1" smtClean="0"/>
              <a:t>left_join</a:t>
            </a:r>
            <a:r>
              <a:rPr lang="en-AU" baseline="0" dirty="0" smtClean="0"/>
              <a:t> will join 2 tables by a common attribute.</a:t>
            </a:r>
            <a:r>
              <a:rPr lang="en-AU" sz="1200" b="0" i="0" kern="1200" dirty="0" smtClean="0">
                <a:solidFill>
                  <a:schemeClr val="tx1"/>
                </a:solidFill>
                <a:effectLst/>
                <a:latin typeface="+mn-lt"/>
                <a:ea typeface="+mn-ea"/>
                <a:cs typeface="+mn-cs"/>
              </a:rPr>
              <a:t> If </a:t>
            </a:r>
            <a:r>
              <a:rPr lang="en-AU" dirty="0" smtClean="0"/>
              <a:t>NULL</a:t>
            </a:r>
            <a:r>
              <a:rPr lang="en-AU" sz="1200" b="0" i="0" kern="1200" dirty="0" smtClean="0">
                <a:solidFill>
                  <a:schemeClr val="tx1"/>
                </a:solidFill>
                <a:effectLst/>
                <a:latin typeface="+mn-lt"/>
                <a:ea typeface="+mn-ea"/>
                <a:cs typeface="+mn-cs"/>
              </a:rPr>
              <a:t>, it will do a natural join, using all variables with common names across the two tables.</a:t>
            </a:r>
          </a:p>
          <a:p>
            <a:endParaRPr lang="en-AU" sz="1200" b="0" i="0" kern="1200" dirty="0" smtClean="0">
              <a:solidFill>
                <a:schemeClr val="tx1"/>
              </a:solidFill>
              <a:effectLst/>
              <a:latin typeface="+mn-lt"/>
              <a:ea typeface="+mn-ea"/>
              <a:cs typeface="+mn-cs"/>
            </a:endParaRPr>
          </a:p>
          <a:p>
            <a:r>
              <a:rPr lang="en-AU" sz="1200" b="0" i="0" kern="1200" dirty="0" err="1" smtClean="0">
                <a:solidFill>
                  <a:schemeClr val="tx1"/>
                </a:solidFill>
                <a:effectLst/>
                <a:latin typeface="+mn-lt"/>
                <a:ea typeface="+mn-ea"/>
                <a:cs typeface="+mn-cs"/>
              </a:rPr>
              <a:t>colorFactor</a:t>
            </a:r>
            <a:endParaRPr lang="en-AU"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en-AU" dirty="0" smtClean="0"/>
              <a:t>Domain: </a:t>
            </a:r>
            <a:r>
              <a:rPr lang="en-AU" sz="1200" b="0" i="0" kern="1200" dirty="0" smtClean="0">
                <a:solidFill>
                  <a:schemeClr val="tx1"/>
                </a:solidFill>
                <a:effectLst/>
                <a:latin typeface="+mn-lt"/>
                <a:ea typeface="+mn-ea"/>
                <a:cs typeface="+mn-cs"/>
              </a:rPr>
              <a:t>The possible values that can be mapped. </a:t>
            </a:r>
            <a:r>
              <a:rPr lang="en-AU" dirty="0" err="1" smtClean="0"/>
              <a:t>colorFactor</a:t>
            </a:r>
            <a:r>
              <a:rPr lang="en-AU" sz="1200" b="0" i="0" kern="1200" dirty="0" smtClean="0">
                <a:solidFill>
                  <a:schemeClr val="tx1"/>
                </a:solidFill>
                <a:effectLst/>
                <a:latin typeface="+mn-lt"/>
                <a:ea typeface="+mn-ea"/>
                <a:cs typeface="+mn-cs"/>
              </a:rPr>
              <a:t> needs categorical (factor) data. Here,</a:t>
            </a:r>
            <a:r>
              <a:rPr lang="en-AU" sz="1200" b="0" i="0" kern="1200" baseline="0" dirty="0" smtClean="0">
                <a:solidFill>
                  <a:schemeClr val="tx1"/>
                </a:solidFill>
                <a:effectLst/>
                <a:latin typeface="+mn-lt"/>
                <a:ea typeface="+mn-ea"/>
                <a:cs typeface="+mn-cs"/>
              </a:rPr>
              <a:t> that is Decile.</a:t>
            </a:r>
          </a:p>
          <a:p>
            <a:pPr marL="171450" indent="-171450">
              <a:buFont typeface="Arial" panose="020B0604020202020204" pitchFamily="34" charset="0"/>
              <a:buChar char="•"/>
            </a:pPr>
            <a:endParaRPr lang="en-AU" sz="1200" b="0" i="0" kern="1200" baseline="0" dirty="0" smtClean="0">
              <a:solidFill>
                <a:schemeClr val="tx1"/>
              </a:solidFill>
              <a:effectLst/>
              <a:latin typeface="+mn-lt"/>
              <a:ea typeface="+mn-ea"/>
              <a:cs typeface="+mn-cs"/>
            </a:endParaRPr>
          </a:p>
          <a:p>
            <a:pPr marL="0" indent="0">
              <a:buFont typeface="Arial" panose="020B0604020202020204" pitchFamily="34" charset="0"/>
              <a:buNone/>
            </a:pPr>
            <a:r>
              <a:rPr lang="en-AU" sz="1200" b="0" i="0" kern="1200" baseline="0" dirty="0" smtClean="0">
                <a:solidFill>
                  <a:schemeClr val="tx1"/>
                </a:solidFill>
                <a:effectLst/>
                <a:latin typeface="+mn-lt"/>
                <a:ea typeface="+mn-ea"/>
                <a:cs typeface="+mn-cs"/>
              </a:rPr>
              <a:t>Leaflet</a:t>
            </a:r>
          </a:p>
          <a:p>
            <a:pPr marL="171450" indent="-171450">
              <a:buFont typeface="Arial" panose="020B0604020202020204" pitchFamily="34" charset="0"/>
              <a:buChar char="•"/>
            </a:pPr>
            <a:r>
              <a:rPr lang="en-AU" sz="1200" b="0" i="0" kern="1200" baseline="0" dirty="0" smtClean="0">
                <a:solidFill>
                  <a:schemeClr val="tx1"/>
                </a:solidFill>
                <a:effectLst/>
                <a:latin typeface="+mn-lt"/>
                <a:ea typeface="+mn-ea"/>
                <a:cs typeface="+mn-cs"/>
              </a:rPr>
              <a:t>Weight = stroke width in pixels</a:t>
            </a:r>
          </a:p>
        </p:txBody>
      </p:sp>
      <p:sp>
        <p:nvSpPr>
          <p:cNvPr id="4" name="Slide Number Placeholder 3"/>
          <p:cNvSpPr>
            <a:spLocks noGrp="1"/>
          </p:cNvSpPr>
          <p:nvPr>
            <p:ph type="sldNum" sz="quarter" idx="10"/>
          </p:nvPr>
        </p:nvSpPr>
        <p:spPr/>
        <p:txBody>
          <a:bodyPr/>
          <a:lstStyle/>
          <a:p>
            <a:fld id="{4057C3FE-26A4-4016-9A9C-79AF3EE619F6}" type="slidenum">
              <a:rPr lang="en-AU" smtClean="0"/>
              <a:t>25</a:t>
            </a:fld>
            <a:endParaRPr lang="en-AU"/>
          </a:p>
        </p:txBody>
      </p:sp>
    </p:spTree>
    <p:extLst>
      <p:ext uri="{BB962C8B-B14F-4D97-AF65-F5344CB8AC3E}">
        <p14:creationId xmlns:p14="http://schemas.microsoft.com/office/powerpoint/2010/main" val="66577744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smtClean="0"/>
              <a:t>Low score = greater disadvantage, high score = lower</a:t>
            </a:r>
            <a:r>
              <a:rPr lang="en-AU" baseline="0" dirty="0" smtClean="0"/>
              <a:t> disadvantage.</a:t>
            </a:r>
            <a:endParaRPr lang="en-AU" dirty="0" smtClean="0"/>
          </a:p>
          <a:p>
            <a:endParaRPr lang="en-AU" dirty="0"/>
          </a:p>
        </p:txBody>
      </p:sp>
      <p:sp>
        <p:nvSpPr>
          <p:cNvPr id="4" name="Slide Number Placeholder 3"/>
          <p:cNvSpPr>
            <a:spLocks noGrp="1"/>
          </p:cNvSpPr>
          <p:nvPr>
            <p:ph type="sldNum" sz="quarter" idx="10"/>
          </p:nvPr>
        </p:nvSpPr>
        <p:spPr/>
        <p:txBody>
          <a:bodyPr/>
          <a:lstStyle/>
          <a:p>
            <a:fld id="{4057C3FE-26A4-4016-9A9C-79AF3EE619F6}" type="slidenum">
              <a:rPr lang="en-AU" smtClean="0"/>
              <a:t>26</a:t>
            </a:fld>
            <a:endParaRPr lang="en-AU"/>
          </a:p>
        </p:txBody>
      </p:sp>
    </p:spTree>
    <p:extLst>
      <p:ext uri="{BB962C8B-B14F-4D97-AF65-F5344CB8AC3E}">
        <p14:creationId xmlns:p14="http://schemas.microsoft.com/office/powerpoint/2010/main" val="366940893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4057C3FE-26A4-4016-9A9C-79AF3EE619F6}" type="slidenum">
              <a:rPr lang="en-AU" smtClean="0"/>
              <a:t>27</a:t>
            </a:fld>
            <a:endParaRPr lang="en-AU"/>
          </a:p>
        </p:txBody>
      </p:sp>
    </p:spTree>
    <p:extLst>
      <p:ext uri="{BB962C8B-B14F-4D97-AF65-F5344CB8AC3E}">
        <p14:creationId xmlns:p14="http://schemas.microsoft.com/office/powerpoint/2010/main" val="421686561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4057C3FE-26A4-4016-9A9C-79AF3EE619F6}" type="slidenum">
              <a:rPr lang="en-AU" smtClean="0"/>
              <a:t>28</a:t>
            </a:fld>
            <a:endParaRPr lang="en-AU"/>
          </a:p>
        </p:txBody>
      </p:sp>
    </p:spTree>
    <p:extLst>
      <p:ext uri="{BB962C8B-B14F-4D97-AF65-F5344CB8AC3E}">
        <p14:creationId xmlns:p14="http://schemas.microsoft.com/office/powerpoint/2010/main" val="188293425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Possible </a:t>
            </a:r>
            <a:r>
              <a:rPr lang="en-AU" dirty="0" smtClean="0"/>
              <a:t>to </a:t>
            </a:r>
            <a:r>
              <a:rPr lang="en-AU" dirty="0"/>
              <a:t>conver</a:t>
            </a:r>
            <a:r>
              <a:rPr lang="en-AU" baseline="0" dirty="0"/>
              <a:t>t </a:t>
            </a:r>
            <a:r>
              <a:rPr lang="en-AU" dirty="0"/>
              <a:t>population</a:t>
            </a:r>
            <a:r>
              <a:rPr lang="en-AU" baseline="0" dirty="0"/>
              <a:t> grid data (lat/ longs) to </a:t>
            </a:r>
            <a:r>
              <a:rPr lang="en-AU" dirty="0" err="1" smtClean="0"/>
              <a:t>SA1</a:t>
            </a:r>
            <a:r>
              <a:rPr lang="en-AU" dirty="0" smtClean="0"/>
              <a:t> </a:t>
            </a:r>
            <a:r>
              <a:rPr lang="en-AU" dirty="0"/>
              <a:t>level… regional remoteness</a:t>
            </a:r>
            <a:r>
              <a:rPr lang="en-AU" baseline="0" dirty="0"/>
              <a:t> areas </a:t>
            </a:r>
            <a:r>
              <a:rPr lang="en-AU" baseline="0" dirty="0" err="1" smtClean="0"/>
              <a:t>etc</a:t>
            </a:r>
            <a:endParaRPr lang="en-AU" baseline="0" dirty="0" smtClean="0"/>
          </a:p>
        </p:txBody>
      </p:sp>
      <p:sp>
        <p:nvSpPr>
          <p:cNvPr id="4" name="Slide Number Placeholder 3"/>
          <p:cNvSpPr>
            <a:spLocks noGrp="1"/>
          </p:cNvSpPr>
          <p:nvPr>
            <p:ph type="sldNum" sz="quarter" idx="10"/>
          </p:nvPr>
        </p:nvSpPr>
        <p:spPr/>
        <p:txBody>
          <a:bodyPr/>
          <a:lstStyle/>
          <a:p>
            <a:fld id="{4057C3FE-26A4-4016-9A9C-79AF3EE619F6}" type="slidenum">
              <a:rPr lang="en-AU" smtClean="0"/>
              <a:t>29</a:t>
            </a:fld>
            <a:endParaRPr lang="en-AU"/>
          </a:p>
        </p:txBody>
      </p:sp>
    </p:spTree>
    <p:extLst>
      <p:ext uri="{BB962C8B-B14F-4D97-AF65-F5344CB8AC3E}">
        <p14:creationId xmlns:p14="http://schemas.microsoft.com/office/powerpoint/2010/main" val="7597718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4057C3FE-26A4-4016-9A9C-79AF3EE619F6}" type="slidenum">
              <a:rPr lang="en-AU" smtClean="0"/>
              <a:t>3</a:t>
            </a:fld>
            <a:endParaRPr lang="en-AU"/>
          </a:p>
        </p:txBody>
      </p:sp>
    </p:spTree>
    <p:extLst>
      <p:ext uri="{BB962C8B-B14F-4D97-AF65-F5344CB8AC3E}">
        <p14:creationId xmlns:p14="http://schemas.microsoft.com/office/powerpoint/2010/main" val="180301319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4057C3FE-26A4-4016-9A9C-79AF3EE619F6}" type="slidenum">
              <a:rPr lang="en-AU" smtClean="0"/>
              <a:t>30</a:t>
            </a:fld>
            <a:endParaRPr lang="en-AU"/>
          </a:p>
        </p:txBody>
      </p:sp>
    </p:spTree>
    <p:extLst>
      <p:ext uri="{BB962C8B-B14F-4D97-AF65-F5344CB8AC3E}">
        <p14:creationId xmlns:p14="http://schemas.microsoft.com/office/powerpoint/2010/main" val="387255402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4057C3FE-26A4-4016-9A9C-79AF3EE619F6}" type="slidenum">
              <a:rPr lang="en-AU" smtClean="0"/>
              <a:t>31</a:t>
            </a:fld>
            <a:endParaRPr lang="en-AU"/>
          </a:p>
        </p:txBody>
      </p:sp>
    </p:spTree>
    <p:extLst>
      <p:ext uri="{BB962C8B-B14F-4D97-AF65-F5344CB8AC3E}">
        <p14:creationId xmlns:p14="http://schemas.microsoft.com/office/powerpoint/2010/main" val="367789149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4057C3FE-26A4-4016-9A9C-79AF3EE619F6}" type="slidenum">
              <a:rPr lang="en-AU" smtClean="0"/>
              <a:t>32</a:t>
            </a:fld>
            <a:endParaRPr lang="en-AU"/>
          </a:p>
        </p:txBody>
      </p:sp>
    </p:spTree>
    <p:extLst>
      <p:ext uri="{BB962C8B-B14F-4D97-AF65-F5344CB8AC3E}">
        <p14:creationId xmlns:p14="http://schemas.microsoft.com/office/powerpoint/2010/main" val="84163252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4057C3FE-26A4-4016-9A9C-79AF3EE619F6}" type="slidenum">
              <a:rPr lang="en-AU" smtClean="0"/>
              <a:t>33</a:t>
            </a:fld>
            <a:endParaRPr lang="en-AU"/>
          </a:p>
        </p:txBody>
      </p:sp>
    </p:spTree>
    <p:extLst>
      <p:ext uri="{BB962C8B-B14F-4D97-AF65-F5344CB8AC3E}">
        <p14:creationId xmlns:p14="http://schemas.microsoft.com/office/powerpoint/2010/main" val="178788175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4057C3FE-26A4-4016-9A9C-79AF3EE619F6}" type="slidenum">
              <a:rPr lang="en-AU" smtClean="0"/>
              <a:t>34</a:t>
            </a:fld>
            <a:endParaRPr lang="en-AU"/>
          </a:p>
        </p:txBody>
      </p:sp>
    </p:spTree>
    <p:extLst>
      <p:ext uri="{BB962C8B-B14F-4D97-AF65-F5344CB8AC3E}">
        <p14:creationId xmlns:p14="http://schemas.microsoft.com/office/powerpoint/2010/main" val="11765835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4057C3FE-26A4-4016-9A9C-79AF3EE619F6}" type="slidenum">
              <a:rPr lang="en-AU" smtClean="0"/>
              <a:t>35</a:t>
            </a:fld>
            <a:endParaRPr lang="en-AU"/>
          </a:p>
        </p:txBody>
      </p:sp>
    </p:spTree>
    <p:extLst>
      <p:ext uri="{BB962C8B-B14F-4D97-AF65-F5344CB8AC3E}">
        <p14:creationId xmlns:p14="http://schemas.microsoft.com/office/powerpoint/2010/main" val="130513747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4057C3FE-26A4-4016-9A9C-79AF3EE619F6}" type="slidenum">
              <a:rPr lang="en-AU" smtClean="0"/>
              <a:t>36</a:t>
            </a:fld>
            <a:endParaRPr lang="en-AU"/>
          </a:p>
        </p:txBody>
      </p:sp>
    </p:spTree>
    <p:extLst>
      <p:ext uri="{BB962C8B-B14F-4D97-AF65-F5344CB8AC3E}">
        <p14:creationId xmlns:p14="http://schemas.microsoft.com/office/powerpoint/2010/main" val="394425523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4057C3FE-26A4-4016-9A9C-79AF3EE619F6}" type="slidenum">
              <a:rPr lang="en-AU" smtClean="0"/>
              <a:t>37</a:t>
            </a:fld>
            <a:endParaRPr lang="en-AU"/>
          </a:p>
        </p:txBody>
      </p:sp>
    </p:spTree>
    <p:extLst>
      <p:ext uri="{BB962C8B-B14F-4D97-AF65-F5344CB8AC3E}">
        <p14:creationId xmlns:p14="http://schemas.microsoft.com/office/powerpoint/2010/main" val="122338559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4057C3FE-26A4-4016-9A9C-79AF3EE619F6}" type="slidenum">
              <a:rPr lang="en-AU" smtClean="0"/>
              <a:t>38</a:t>
            </a:fld>
            <a:endParaRPr lang="en-AU"/>
          </a:p>
        </p:txBody>
      </p:sp>
    </p:spTree>
    <p:extLst>
      <p:ext uri="{BB962C8B-B14F-4D97-AF65-F5344CB8AC3E}">
        <p14:creationId xmlns:p14="http://schemas.microsoft.com/office/powerpoint/2010/main" val="253986695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4057C3FE-26A4-4016-9A9C-79AF3EE619F6}" type="slidenum">
              <a:rPr lang="en-AU" smtClean="0"/>
              <a:t>39</a:t>
            </a:fld>
            <a:endParaRPr lang="en-AU"/>
          </a:p>
        </p:txBody>
      </p:sp>
    </p:spTree>
    <p:extLst>
      <p:ext uri="{BB962C8B-B14F-4D97-AF65-F5344CB8AC3E}">
        <p14:creationId xmlns:p14="http://schemas.microsoft.com/office/powerpoint/2010/main" val="633453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4057C3FE-26A4-4016-9A9C-79AF3EE619F6}" type="slidenum">
              <a:rPr lang="en-AU" smtClean="0"/>
              <a:t>4</a:t>
            </a:fld>
            <a:endParaRPr lang="en-AU"/>
          </a:p>
        </p:txBody>
      </p:sp>
    </p:spTree>
    <p:extLst>
      <p:ext uri="{BB962C8B-B14F-4D97-AF65-F5344CB8AC3E}">
        <p14:creationId xmlns:p14="http://schemas.microsoft.com/office/powerpoint/2010/main" val="224139490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4057C3FE-26A4-4016-9A9C-79AF3EE619F6}" type="slidenum">
              <a:rPr lang="en-AU" smtClean="0"/>
              <a:t>40</a:t>
            </a:fld>
            <a:endParaRPr lang="en-AU"/>
          </a:p>
        </p:txBody>
      </p:sp>
    </p:spTree>
    <p:extLst>
      <p:ext uri="{BB962C8B-B14F-4D97-AF65-F5344CB8AC3E}">
        <p14:creationId xmlns:p14="http://schemas.microsoft.com/office/powerpoint/2010/main" val="380813593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4057C3FE-26A4-4016-9A9C-79AF3EE619F6}" type="slidenum">
              <a:rPr lang="en-AU" smtClean="0"/>
              <a:t>41</a:t>
            </a:fld>
            <a:endParaRPr lang="en-AU"/>
          </a:p>
        </p:txBody>
      </p:sp>
    </p:spTree>
    <p:extLst>
      <p:ext uri="{BB962C8B-B14F-4D97-AF65-F5344CB8AC3E}">
        <p14:creationId xmlns:p14="http://schemas.microsoft.com/office/powerpoint/2010/main" val="11012165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4057C3FE-26A4-4016-9A9C-79AF3EE619F6}" type="slidenum">
              <a:rPr lang="en-AU" smtClean="0"/>
              <a:t>5</a:t>
            </a:fld>
            <a:endParaRPr lang="en-AU"/>
          </a:p>
        </p:txBody>
      </p:sp>
    </p:spTree>
    <p:extLst>
      <p:ext uri="{BB962C8B-B14F-4D97-AF65-F5344CB8AC3E}">
        <p14:creationId xmlns:p14="http://schemas.microsoft.com/office/powerpoint/2010/main" val="34646794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4057C3FE-26A4-4016-9A9C-79AF3EE619F6}" type="slidenum">
              <a:rPr lang="en-AU" smtClean="0"/>
              <a:t>6</a:t>
            </a:fld>
            <a:endParaRPr lang="en-AU"/>
          </a:p>
        </p:txBody>
      </p:sp>
    </p:spTree>
    <p:extLst>
      <p:ext uri="{BB962C8B-B14F-4D97-AF65-F5344CB8AC3E}">
        <p14:creationId xmlns:p14="http://schemas.microsoft.com/office/powerpoint/2010/main" val="31472521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4057C3FE-26A4-4016-9A9C-79AF3EE619F6}" type="slidenum">
              <a:rPr lang="en-AU" smtClean="0"/>
              <a:t>7</a:t>
            </a:fld>
            <a:endParaRPr lang="en-AU"/>
          </a:p>
        </p:txBody>
      </p:sp>
    </p:spTree>
    <p:extLst>
      <p:ext uri="{BB962C8B-B14F-4D97-AF65-F5344CB8AC3E}">
        <p14:creationId xmlns:p14="http://schemas.microsoft.com/office/powerpoint/2010/main" val="32671570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Each</a:t>
            </a:r>
            <a:r>
              <a:rPr lang="en-AU"/>
              <a:t> topic covered in an activity.</a:t>
            </a:r>
          </a:p>
        </p:txBody>
      </p:sp>
      <p:sp>
        <p:nvSpPr>
          <p:cNvPr id="4" name="Slide Number Placeholder 3"/>
          <p:cNvSpPr>
            <a:spLocks noGrp="1"/>
          </p:cNvSpPr>
          <p:nvPr>
            <p:ph type="sldNum" sz="quarter" idx="10"/>
          </p:nvPr>
        </p:nvSpPr>
        <p:spPr/>
        <p:txBody>
          <a:bodyPr/>
          <a:lstStyle/>
          <a:p>
            <a:fld id="{4057C3FE-26A4-4016-9A9C-79AF3EE619F6}" type="slidenum">
              <a:rPr lang="en-AU" smtClean="0"/>
              <a:t>8</a:t>
            </a:fld>
            <a:endParaRPr lang="en-AU"/>
          </a:p>
        </p:txBody>
      </p:sp>
    </p:spTree>
    <p:extLst>
      <p:ext uri="{BB962C8B-B14F-4D97-AF65-F5344CB8AC3E}">
        <p14:creationId xmlns:p14="http://schemas.microsoft.com/office/powerpoint/2010/main" val="3960079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Each topic covered in an activity.</a:t>
            </a:r>
            <a:endParaRPr lang="en-AU" dirty="0"/>
          </a:p>
        </p:txBody>
      </p:sp>
      <p:sp>
        <p:nvSpPr>
          <p:cNvPr id="4" name="Slide Number Placeholder 3"/>
          <p:cNvSpPr>
            <a:spLocks noGrp="1"/>
          </p:cNvSpPr>
          <p:nvPr>
            <p:ph type="sldNum" sz="quarter" idx="10"/>
          </p:nvPr>
        </p:nvSpPr>
        <p:spPr/>
        <p:txBody>
          <a:bodyPr/>
          <a:lstStyle/>
          <a:p>
            <a:fld id="{4057C3FE-26A4-4016-9A9C-79AF3EE619F6}" type="slidenum">
              <a:rPr lang="en-AU" smtClean="0"/>
              <a:t>9</a:t>
            </a:fld>
            <a:endParaRPr lang="en-AU"/>
          </a:p>
        </p:txBody>
      </p:sp>
    </p:spTree>
    <p:extLst>
      <p:ext uri="{BB962C8B-B14F-4D97-AF65-F5344CB8AC3E}">
        <p14:creationId xmlns:p14="http://schemas.microsoft.com/office/powerpoint/2010/main" val="188443934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8.png"/><Relationship Id="rId4" Type="http://schemas.openxmlformats.org/officeDocument/2006/relationships/image" Target="../media/image7.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single speaker">
    <p:spTree>
      <p:nvGrpSpPr>
        <p:cNvPr id="1" name=""/>
        <p:cNvGrpSpPr/>
        <p:nvPr/>
      </p:nvGrpSpPr>
      <p:grpSpPr>
        <a:xfrm>
          <a:off x="0" y="0"/>
          <a:ext cx="0" cy="0"/>
          <a:chOff x="0" y="0"/>
          <a:chExt cx="0" cy="0"/>
        </a:xfrm>
      </p:grpSpPr>
      <p:sp>
        <p:nvSpPr>
          <p:cNvPr id="256" name="Rectangle 255"/>
          <p:cNvSpPr/>
          <p:nvPr userDrawn="1"/>
        </p:nvSpPr>
        <p:spPr>
          <a:xfrm>
            <a:off x="0" y="3529781"/>
            <a:ext cx="9154473" cy="161371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1"/>
          <p:cNvSpPr>
            <a:spLocks noGrp="1"/>
          </p:cNvSpPr>
          <p:nvPr>
            <p:ph type="ctrTitle" hasCustomPrompt="1"/>
          </p:nvPr>
        </p:nvSpPr>
        <p:spPr>
          <a:xfrm>
            <a:off x="596404" y="1256659"/>
            <a:ext cx="6708964" cy="1077218"/>
          </a:xfrm>
        </p:spPr>
        <p:txBody>
          <a:bodyPr wrap="square" anchor="t" anchorCtr="0">
            <a:spAutoFit/>
          </a:bodyPr>
          <a:lstStyle>
            <a:lvl1pPr algn="l">
              <a:defRPr sz="3200" b="1" baseline="0">
                <a:solidFill>
                  <a:schemeClr val="tx1">
                    <a:lumMod val="75000"/>
                    <a:lumOff val="25000"/>
                  </a:schemeClr>
                </a:solidFill>
              </a:defRPr>
            </a:lvl1pPr>
          </a:lstStyle>
          <a:p>
            <a:r>
              <a:rPr lang="en-US" dirty="0" smtClean="0"/>
              <a:t>Single speaker presentation title, one or more lines</a:t>
            </a:r>
            <a:endParaRPr lang="en-AU" dirty="0"/>
          </a:p>
        </p:txBody>
      </p:sp>
      <p:sp>
        <p:nvSpPr>
          <p:cNvPr id="257" name="Text Placeholder 256"/>
          <p:cNvSpPr>
            <a:spLocks noGrp="1"/>
          </p:cNvSpPr>
          <p:nvPr userDrawn="1">
            <p:ph type="body" sz="quarter" idx="13" hasCustomPrompt="1"/>
          </p:nvPr>
        </p:nvSpPr>
        <p:spPr>
          <a:xfrm>
            <a:off x="596919" y="3856876"/>
            <a:ext cx="5454651" cy="353305"/>
          </a:xfrm>
        </p:spPr>
        <p:txBody>
          <a:bodyPr>
            <a:normAutofit/>
          </a:bodyPr>
          <a:lstStyle>
            <a:lvl1pPr marL="0" indent="0">
              <a:buNone/>
              <a:defRPr sz="1800" baseline="0">
                <a:solidFill>
                  <a:schemeClr val="tx1">
                    <a:lumMod val="75000"/>
                    <a:lumOff val="25000"/>
                  </a:schemeClr>
                </a:solidFill>
              </a:defRPr>
            </a:lvl1pPr>
          </a:lstStyle>
          <a:p>
            <a:pPr lvl="0"/>
            <a:r>
              <a:rPr lang="en-US" dirty="0" smtClean="0"/>
              <a:t>Event name, location and date</a:t>
            </a:r>
            <a:endParaRPr lang="en-AU" dirty="0"/>
          </a:p>
        </p:txBody>
      </p:sp>
      <p:pic>
        <p:nvPicPr>
          <p:cNvPr id="255" name="Picture 25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96405" y="294258"/>
            <a:ext cx="2725341" cy="660383"/>
          </a:xfrm>
          <a:prstGeom prst="rect">
            <a:avLst/>
          </a:prstGeom>
        </p:spPr>
      </p:pic>
      <p:pic>
        <p:nvPicPr>
          <p:cNvPr id="3" name="Picture 2"/>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959333" y="1956390"/>
            <a:ext cx="3195140" cy="3194197"/>
          </a:xfrm>
          <a:prstGeom prst="rect">
            <a:avLst/>
          </a:prstGeom>
        </p:spPr>
      </p:pic>
      <p:sp>
        <p:nvSpPr>
          <p:cNvPr id="8" name="Text Placeholder 256"/>
          <p:cNvSpPr>
            <a:spLocks noGrp="1"/>
          </p:cNvSpPr>
          <p:nvPr>
            <p:ph type="body" sz="quarter" idx="14" hasCustomPrompt="1"/>
          </p:nvPr>
        </p:nvSpPr>
        <p:spPr>
          <a:xfrm>
            <a:off x="596919" y="4323534"/>
            <a:ext cx="5454651" cy="353305"/>
          </a:xfrm>
        </p:spPr>
        <p:txBody>
          <a:bodyPr>
            <a:normAutofit/>
          </a:bodyPr>
          <a:lstStyle>
            <a:lvl1pPr marL="0" indent="0">
              <a:buNone/>
              <a:defRPr sz="1800" baseline="0">
                <a:solidFill>
                  <a:schemeClr val="tx1">
                    <a:lumMod val="75000"/>
                    <a:lumOff val="25000"/>
                  </a:schemeClr>
                </a:solidFill>
              </a:defRPr>
            </a:lvl1pPr>
          </a:lstStyle>
          <a:p>
            <a:pPr lvl="0"/>
            <a:r>
              <a:rPr lang="en-US" dirty="0" smtClean="0"/>
              <a:t>Presenter name, presenter title</a:t>
            </a:r>
            <a:endParaRPr lang="en-AU" dirty="0"/>
          </a:p>
        </p:txBody>
      </p:sp>
    </p:spTree>
    <p:extLst>
      <p:ext uri="{BB962C8B-B14F-4D97-AF65-F5344CB8AC3E}">
        <p14:creationId xmlns:p14="http://schemas.microsoft.com/office/powerpoint/2010/main" val="2774905920"/>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Multiple speakers">
    <p:spTree>
      <p:nvGrpSpPr>
        <p:cNvPr id="1" name=""/>
        <p:cNvGrpSpPr/>
        <p:nvPr/>
      </p:nvGrpSpPr>
      <p:grpSpPr>
        <a:xfrm>
          <a:off x="0" y="0"/>
          <a:ext cx="0" cy="0"/>
          <a:chOff x="0" y="0"/>
          <a:chExt cx="0" cy="0"/>
        </a:xfrm>
      </p:grpSpPr>
      <p:sp>
        <p:nvSpPr>
          <p:cNvPr id="256" name="Rectangle 255"/>
          <p:cNvSpPr/>
          <p:nvPr userDrawn="1"/>
        </p:nvSpPr>
        <p:spPr>
          <a:xfrm>
            <a:off x="0" y="2759006"/>
            <a:ext cx="9154473" cy="238449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1"/>
          <p:cNvSpPr>
            <a:spLocks noGrp="1"/>
          </p:cNvSpPr>
          <p:nvPr>
            <p:ph type="ctrTitle" hasCustomPrompt="1"/>
          </p:nvPr>
        </p:nvSpPr>
        <p:spPr>
          <a:xfrm>
            <a:off x="596404" y="1256659"/>
            <a:ext cx="7770356" cy="945521"/>
          </a:xfrm>
        </p:spPr>
        <p:txBody>
          <a:bodyPr wrap="square" anchor="t" anchorCtr="0">
            <a:noAutofit/>
          </a:bodyPr>
          <a:lstStyle>
            <a:lvl1pPr algn="l">
              <a:defRPr sz="2800" b="1" baseline="0">
                <a:solidFill>
                  <a:schemeClr val="tx1">
                    <a:lumMod val="75000"/>
                    <a:lumOff val="25000"/>
                  </a:schemeClr>
                </a:solidFill>
              </a:defRPr>
            </a:lvl1pPr>
          </a:lstStyle>
          <a:p>
            <a:r>
              <a:rPr lang="en-US" dirty="0" smtClean="0"/>
              <a:t>Multiple speaker presentation title, one or two lines</a:t>
            </a:r>
            <a:endParaRPr lang="en-AU" dirty="0"/>
          </a:p>
        </p:txBody>
      </p:sp>
      <p:sp>
        <p:nvSpPr>
          <p:cNvPr id="257" name="Text Placeholder 256"/>
          <p:cNvSpPr>
            <a:spLocks noGrp="1"/>
          </p:cNvSpPr>
          <p:nvPr userDrawn="1">
            <p:ph type="body" sz="quarter" idx="13" hasCustomPrompt="1"/>
          </p:nvPr>
        </p:nvSpPr>
        <p:spPr>
          <a:xfrm>
            <a:off x="596919" y="2202180"/>
            <a:ext cx="5454651" cy="353305"/>
          </a:xfrm>
        </p:spPr>
        <p:txBody>
          <a:bodyPr>
            <a:normAutofit/>
          </a:bodyPr>
          <a:lstStyle>
            <a:lvl1pPr marL="0" indent="0">
              <a:buNone/>
              <a:defRPr sz="1800" baseline="0">
                <a:solidFill>
                  <a:schemeClr val="tx1">
                    <a:lumMod val="75000"/>
                    <a:lumOff val="25000"/>
                  </a:schemeClr>
                </a:solidFill>
              </a:defRPr>
            </a:lvl1pPr>
          </a:lstStyle>
          <a:p>
            <a:pPr lvl="0"/>
            <a:r>
              <a:rPr lang="en-US" dirty="0" smtClean="0"/>
              <a:t>Event name, location and date</a:t>
            </a:r>
            <a:endParaRPr lang="en-AU" dirty="0"/>
          </a:p>
        </p:txBody>
      </p:sp>
      <p:sp>
        <p:nvSpPr>
          <p:cNvPr id="266" name="Text Placeholder 265"/>
          <p:cNvSpPr>
            <a:spLocks noGrp="1"/>
          </p:cNvSpPr>
          <p:nvPr>
            <p:ph type="body" sz="quarter" idx="15" hasCustomPrompt="1"/>
          </p:nvPr>
        </p:nvSpPr>
        <p:spPr>
          <a:xfrm>
            <a:off x="596405" y="2895534"/>
            <a:ext cx="2236392" cy="433553"/>
          </a:xfrm>
          <a:noFill/>
        </p:spPr>
        <p:txBody>
          <a:bodyPr wrap="none" lIns="252000" tIns="108000" rIns="180000" bIns="108000" anchor="ctr">
            <a:spAutoFit/>
          </a:bodyPr>
          <a:lstStyle>
            <a:lvl1pPr marL="0" indent="0">
              <a:buNone/>
              <a:defRPr sz="1400" b="0" baseline="0">
                <a:solidFill>
                  <a:schemeClr val="tx1">
                    <a:lumMod val="75000"/>
                    <a:lumOff val="25000"/>
                  </a:schemeClr>
                </a:solidFill>
              </a:defRPr>
            </a:lvl1pPr>
          </a:lstStyle>
          <a:p>
            <a:pPr lvl="0"/>
            <a:r>
              <a:rPr lang="en-US" dirty="0" smtClean="0"/>
              <a:t>Presenter 1 name, title</a:t>
            </a:r>
            <a:endParaRPr lang="en-AU" dirty="0"/>
          </a:p>
        </p:txBody>
      </p:sp>
      <p:pic>
        <p:nvPicPr>
          <p:cNvPr id="255" name="Picture 25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96405" y="294258"/>
            <a:ext cx="2725341" cy="660383"/>
          </a:xfrm>
          <a:prstGeom prst="rect">
            <a:avLst/>
          </a:prstGeom>
        </p:spPr>
      </p:pic>
      <p:pic>
        <p:nvPicPr>
          <p:cNvPr id="3" name="Picture 2"/>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959333" y="1956390"/>
            <a:ext cx="3195140" cy="3194197"/>
          </a:xfrm>
          <a:prstGeom prst="rect">
            <a:avLst/>
          </a:prstGeom>
        </p:spPr>
      </p:pic>
      <p:sp>
        <p:nvSpPr>
          <p:cNvPr id="8" name="Text Placeholder 265"/>
          <p:cNvSpPr>
            <a:spLocks noGrp="1"/>
          </p:cNvSpPr>
          <p:nvPr>
            <p:ph type="body" sz="quarter" idx="16" hasCustomPrompt="1"/>
          </p:nvPr>
        </p:nvSpPr>
        <p:spPr>
          <a:xfrm>
            <a:off x="596405" y="3452360"/>
            <a:ext cx="2236392" cy="433553"/>
          </a:xfrm>
          <a:noFill/>
        </p:spPr>
        <p:txBody>
          <a:bodyPr wrap="none" lIns="252000" tIns="108000" rIns="180000" bIns="108000" anchor="ctr">
            <a:spAutoFit/>
          </a:bodyPr>
          <a:lstStyle>
            <a:lvl1pPr marL="0" indent="0">
              <a:buNone/>
              <a:defRPr sz="1400" b="0" baseline="0">
                <a:solidFill>
                  <a:schemeClr val="tx1">
                    <a:lumMod val="75000"/>
                    <a:lumOff val="25000"/>
                  </a:schemeClr>
                </a:solidFill>
              </a:defRPr>
            </a:lvl1pPr>
          </a:lstStyle>
          <a:p>
            <a:pPr lvl="0"/>
            <a:r>
              <a:rPr lang="en-US" dirty="0" smtClean="0"/>
              <a:t>Presenter 2 name, title</a:t>
            </a:r>
            <a:endParaRPr lang="en-AU" dirty="0"/>
          </a:p>
        </p:txBody>
      </p:sp>
      <p:sp>
        <p:nvSpPr>
          <p:cNvPr id="9" name="Text Placeholder 265"/>
          <p:cNvSpPr>
            <a:spLocks noGrp="1"/>
          </p:cNvSpPr>
          <p:nvPr>
            <p:ph type="body" sz="quarter" idx="17" hasCustomPrompt="1"/>
          </p:nvPr>
        </p:nvSpPr>
        <p:spPr>
          <a:xfrm>
            <a:off x="596405" y="4009186"/>
            <a:ext cx="2236392" cy="433553"/>
          </a:xfrm>
          <a:noFill/>
        </p:spPr>
        <p:txBody>
          <a:bodyPr wrap="none" lIns="252000" tIns="108000" rIns="180000" bIns="108000" anchor="ctr">
            <a:spAutoFit/>
          </a:bodyPr>
          <a:lstStyle>
            <a:lvl1pPr marL="0" indent="0">
              <a:buNone/>
              <a:defRPr sz="1400" b="0" baseline="0">
                <a:solidFill>
                  <a:schemeClr val="tx1">
                    <a:lumMod val="75000"/>
                    <a:lumOff val="25000"/>
                  </a:schemeClr>
                </a:solidFill>
              </a:defRPr>
            </a:lvl1pPr>
          </a:lstStyle>
          <a:p>
            <a:pPr lvl="0"/>
            <a:r>
              <a:rPr lang="en-US" dirty="0" smtClean="0"/>
              <a:t>Presenter 1 name, title</a:t>
            </a:r>
            <a:endParaRPr lang="en-AU" dirty="0"/>
          </a:p>
        </p:txBody>
      </p:sp>
      <p:sp>
        <p:nvSpPr>
          <p:cNvPr id="10" name="Text Placeholder 265"/>
          <p:cNvSpPr>
            <a:spLocks noGrp="1"/>
          </p:cNvSpPr>
          <p:nvPr>
            <p:ph type="body" sz="quarter" idx="18" hasCustomPrompt="1"/>
          </p:nvPr>
        </p:nvSpPr>
        <p:spPr>
          <a:xfrm>
            <a:off x="596405" y="4566012"/>
            <a:ext cx="2236392" cy="433553"/>
          </a:xfrm>
          <a:noFill/>
        </p:spPr>
        <p:txBody>
          <a:bodyPr wrap="none" lIns="252000" tIns="108000" rIns="180000" bIns="108000" anchor="ctr">
            <a:spAutoFit/>
          </a:bodyPr>
          <a:lstStyle>
            <a:lvl1pPr marL="0" indent="0">
              <a:buNone/>
              <a:defRPr sz="1400" b="0" baseline="0">
                <a:solidFill>
                  <a:schemeClr val="tx1">
                    <a:lumMod val="75000"/>
                    <a:lumOff val="25000"/>
                  </a:schemeClr>
                </a:solidFill>
              </a:defRPr>
            </a:lvl1pPr>
          </a:lstStyle>
          <a:p>
            <a:pPr lvl="0"/>
            <a:r>
              <a:rPr lang="en-US" dirty="0" smtClean="0"/>
              <a:t>Presenter 2 name, title</a:t>
            </a:r>
            <a:endParaRPr lang="en-AU" dirty="0"/>
          </a:p>
        </p:txBody>
      </p:sp>
    </p:spTree>
    <p:extLst>
      <p:ext uri="{BB962C8B-B14F-4D97-AF65-F5344CB8AC3E}">
        <p14:creationId xmlns:p14="http://schemas.microsoft.com/office/powerpoint/2010/main" val="2533399245"/>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tandard content slide">
    <p:spTree>
      <p:nvGrpSpPr>
        <p:cNvPr id="1" name=""/>
        <p:cNvGrpSpPr/>
        <p:nvPr/>
      </p:nvGrpSpPr>
      <p:grpSpPr>
        <a:xfrm>
          <a:off x="0" y="0"/>
          <a:ext cx="0" cy="0"/>
          <a:chOff x="0" y="0"/>
          <a:chExt cx="0" cy="0"/>
        </a:xfrm>
      </p:grpSpPr>
      <p:sp>
        <p:nvSpPr>
          <p:cNvPr id="5" name="Rectangle 4"/>
          <p:cNvSpPr/>
          <p:nvPr userDrawn="1"/>
        </p:nvSpPr>
        <p:spPr>
          <a:xfrm>
            <a:off x="8027141" y="4677217"/>
            <a:ext cx="645735" cy="39647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1"/>
          <p:cNvSpPr>
            <a:spLocks noGrp="1"/>
          </p:cNvSpPr>
          <p:nvPr>
            <p:ph type="title"/>
          </p:nvPr>
        </p:nvSpPr>
        <p:spPr>
          <a:xfrm>
            <a:off x="374633" y="112066"/>
            <a:ext cx="4424609" cy="461665"/>
          </a:xfrm>
        </p:spPr>
        <p:txBody>
          <a:bodyPr wrap="none" anchor="t" anchorCtr="0">
            <a:spAutoFit/>
          </a:bodyPr>
          <a:lstStyle>
            <a:lvl1pPr algn="l">
              <a:defRPr sz="2400" b="1">
                <a:solidFill>
                  <a:schemeClr val="tx1">
                    <a:lumMod val="75000"/>
                    <a:lumOff val="25000"/>
                  </a:schemeClr>
                </a:solidFill>
              </a:defRPr>
            </a:lvl1pPr>
          </a:lstStyle>
          <a:p>
            <a:r>
              <a:rPr lang="en-US" smtClean="0"/>
              <a:t>Click to edit Master title style</a:t>
            </a:r>
            <a:endParaRPr lang="en-AU" dirty="0"/>
          </a:p>
        </p:txBody>
      </p:sp>
      <p:sp>
        <p:nvSpPr>
          <p:cNvPr id="3" name="Content Placeholder 2"/>
          <p:cNvSpPr>
            <a:spLocks noGrp="1"/>
          </p:cNvSpPr>
          <p:nvPr>
            <p:ph idx="1"/>
          </p:nvPr>
        </p:nvSpPr>
        <p:spPr>
          <a:xfrm>
            <a:off x="457200" y="843559"/>
            <a:ext cx="8229600" cy="3456384"/>
          </a:xfrm>
        </p:spPr>
        <p:txBody>
          <a:bodyPr>
            <a:normAutofit/>
          </a:bodyPr>
          <a:lstStyle>
            <a:lvl1pPr>
              <a:defRPr sz="2400"/>
            </a:lvl1pPr>
            <a:lvl2pPr>
              <a:defRPr sz="2000"/>
            </a:lvl2pPr>
            <a:lvl3pPr>
              <a:defRPr sz="1800"/>
            </a:lvl3pPr>
            <a:lvl4pPr>
              <a:defRPr sz="1600"/>
            </a:lvl4pPr>
            <a:lvl5pPr>
              <a:defRPr sz="16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dirty="0"/>
          </a:p>
        </p:txBody>
      </p:sp>
      <p:sp>
        <p:nvSpPr>
          <p:cNvPr id="32" name="Text Placeholder 256"/>
          <p:cNvSpPr>
            <a:spLocks noGrp="1"/>
          </p:cNvSpPr>
          <p:nvPr>
            <p:ph type="body" sz="quarter" idx="14" hasCustomPrompt="1"/>
          </p:nvPr>
        </p:nvSpPr>
        <p:spPr>
          <a:xfrm>
            <a:off x="6362509" y="4677219"/>
            <a:ext cx="1624511" cy="397201"/>
          </a:xfrm>
          <a:solidFill>
            <a:schemeClr val="bg1">
              <a:lumMod val="95000"/>
            </a:schemeClr>
          </a:solidFill>
          <a:ln>
            <a:noFill/>
          </a:ln>
        </p:spPr>
        <p:txBody>
          <a:bodyPr wrap="none" lIns="144000" tIns="90000" rIns="144000" bIns="90000" anchor="ctr">
            <a:spAutoFit/>
          </a:bodyPr>
          <a:lstStyle>
            <a:lvl1pPr marL="0" indent="0" algn="r">
              <a:buNone/>
              <a:defRPr sz="1400" b="0">
                <a:solidFill>
                  <a:schemeClr val="tx1">
                    <a:lumMod val="75000"/>
                    <a:lumOff val="25000"/>
                  </a:schemeClr>
                </a:solidFill>
              </a:defRPr>
            </a:lvl1pPr>
          </a:lstStyle>
          <a:p>
            <a:pPr lvl="0"/>
            <a:r>
              <a:rPr lang="en-US" dirty="0" smtClean="0"/>
              <a:t>Presentation title</a:t>
            </a:r>
            <a:endParaRPr lang="en-AU" dirty="0"/>
          </a:p>
        </p:txBody>
      </p:sp>
      <p:sp>
        <p:nvSpPr>
          <p:cNvPr id="33" name="Slide Number Placeholder 5"/>
          <p:cNvSpPr>
            <a:spLocks noGrp="1"/>
          </p:cNvSpPr>
          <p:nvPr>
            <p:ph type="sldNum" sz="quarter" idx="4"/>
          </p:nvPr>
        </p:nvSpPr>
        <p:spPr>
          <a:xfrm>
            <a:off x="8031740" y="4677217"/>
            <a:ext cx="402674" cy="397201"/>
          </a:xfrm>
          <a:prstGeom prst="rect">
            <a:avLst/>
          </a:prstGeom>
          <a:solidFill>
            <a:schemeClr val="bg1">
              <a:lumMod val="95000"/>
            </a:schemeClr>
          </a:solidFill>
        </p:spPr>
        <p:txBody>
          <a:bodyPr wrap="none" tIns="90000" bIns="90000" anchor="ctr">
            <a:spAutoFit/>
          </a:bodyPr>
          <a:lstStyle>
            <a:lvl1pPr algn="ctr">
              <a:defRPr sz="1400" b="0">
                <a:solidFill>
                  <a:schemeClr val="tx1">
                    <a:lumMod val="75000"/>
                    <a:lumOff val="25000"/>
                  </a:schemeClr>
                </a:solidFill>
                <a:latin typeface="Arial" panose="020B0604020202020204" pitchFamily="34" charset="0"/>
                <a:cs typeface="Arial" panose="020B0604020202020204" pitchFamily="34" charset="0"/>
              </a:defRPr>
            </a:lvl1pPr>
          </a:lstStyle>
          <a:p>
            <a:fld id="{8A657B52-D046-4802-A3DE-55E7ED70298C}" type="slidenum">
              <a:rPr lang="en-AU" smtClean="0"/>
              <a:pPr/>
              <a:t>‹#›</a:t>
            </a:fld>
            <a:endParaRPr lang="en-AU" dirty="0"/>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11965" y="180974"/>
            <a:ext cx="162668" cy="323851"/>
          </a:xfrm>
          <a:prstGeom prst="rect">
            <a:avLst/>
          </a:prstGeom>
        </p:spPr>
      </p:pic>
      <p:pic>
        <p:nvPicPr>
          <p:cNvPr id="12" name="Picture 11"/>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rot="10800000">
            <a:off x="8474536" y="4678820"/>
            <a:ext cx="198341" cy="394874"/>
          </a:xfrm>
          <a:prstGeom prst="rect">
            <a:avLst/>
          </a:prstGeom>
        </p:spPr>
      </p:pic>
    </p:spTree>
    <p:extLst>
      <p:ext uri="{BB962C8B-B14F-4D97-AF65-F5344CB8AC3E}">
        <p14:creationId xmlns:p14="http://schemas.microsoft.com/office/powerpoint/2010/main" val="1672708762"/>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Full image slide">
    <p:spTree>
      <p:nvGrpSpPr>
        <p:cNvPr id="1" name=""/>
        <p:cNvGrpSpPr/>
        <p:nvPr/>
      </p:nvGrpSpPr>
      <p:grpSpPr>
        <a:xfrm>
          <a:off x="0" y="0"/>
          <a:ext cx="0" cy="0"/>
          <a:chOff x="0" y="0"/>
          <a:chExt cx="0" cy="0"/>
        </a:xfrm>
      </p:grpSpPr>
      <p:sp>
        <p:nvSpPr>
          <p:cNvPr id="6" name="Rectangle 5"/>
          <p:cNvSpPr/>
          <p:nvPr userDrawn="1"/>
        </p:nvSpPr>
        <p:spPr>
          <a:xfrm>
            <a:off x="8027141" y="4677217"/>
            <a:ext cx="645735" cy="39647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 name="Text Placeholder 256"/>
          <p:cNvSpPr>
            <a:spLocks noGrp="1"/>
          </p:cNvSpPr>
          <p:nvPr>
            <p:ph type="body" sz="quarter" idx="14" hasCustomPrompt="1"/>
          </p:nvPr>
        </p:nvSpPr>
        <p:spPr>
          <a:xfrm>
            <a:off x="6362509" y="4686306"/>
            <a:ext cx="1624511" cy="379026"/>
          </a:xfrm>
          <a:solidFill>
            <a:schemeClr val="tx1">
              <a:lumMod val="75000"/>
              <a:lumOff val="25000"/>
            </a:schemeClr>
          </a:solidFill>
          <a:ln>
            <a:noFill/>
          </a:ln>
        </p:spPr>
        <p:txBody>
          <a:bodyPr wrap="none" lIns="144000" tIns="72000" rIns="144000" bIns="90000" anchor="ctr">
            <a:spAutoFit/>
          </a:bodyPr>
          <a:lstStyle>
            <a:lvl1pPr marL="0" indent="0" algn="r">
              <a:buNone/>
              <a:defRPr sz="1400" b="0">
                <a:solidFill>
                  <a:schemeClr val="bg1"/>
                </a:solidFill>
              </a:defRPr>
            </a:lvl1pPr>
          </a:lstStyle>
          <a:p>
            <a:pPr lvl="0"/>
            <a:r>
              <a:rPr lang="en-US" dirty="0" smtClean="0"/>
              <a:t>Presentation title</a:t>
            </a:r>
            <a:endParaRPr lang="en-AU" dirty="0"/>
          </a:p>
        </p:txBody>
      </p:sp>
      <p:sp>
        <p:nvSpPr>
          <p:cNvPr id="8" name="Slide Number Placeholder 5"/>
          <p:cNvSpPr>
            <a:spLocks noGrp="1"/>
          </p:cNvSpPr>
          <p:nvPr>
            <p:ph type="sldNum" sz="quarter" idx="4"/>
          </p:nvPr>
        </p:nvSpPr>
        <p:spPr>
          <a:xfrm>
            <a:off x="8031740" y="4677217"/>
            <a:ext cx="402674" cy="397201"/>
          </a:xfrm>
          <a:prstGeom prst="rect">
            <a:avLst/>
          </a:prstGeom>
          <a:solidFill>
            <a:schemeClr val="tx1">
              <a:lumMod val="75000"/>
              <a:lumOff val="25000"/>
            </a:schemeClr>
          </a:solidFill>
        </p:spPr>
        <p:txBody>
          <a:bodyPr wrap="none" tIns="90000" bIns="90000" anchor="ctr">
            <a:spAutoFit/>
          </a:bodyPr>
          <a:lstStyle>
            <a:lvl1pPr algn="ctr">
              <a:defRPr sz="1400" b="0">
                <a:solidFill>
                  <a:schemeClr val="bg1"/>
                </a:solidFill>
                <a:latin typeface="Arial" panose="020B0604020202020204" pitchFamily="34" charset="0"/>
                <a:cs typeface="Arial" panose="020B0604020202020204" pitchFamily="34" charset="0"/>
              </a:defRPr>
            </a:lvl1pPr>
          </a:lstStyle>
          <a:p>
            <a:fld id="{8A657B52-D046-4802-A3DE-55E7ED70298C}" type="slidenum">
              <a:rPr lang="en-AU" smtClean="0"/>
              <a:pPr/>
              <a:t>‹#›</a:t>
            </a:fld>
            <a:endParaRPr lang="en-AU" dirty="0"/>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rot="10800000">
            <a:off x="8474536" y="4678820"/>
            <a:ext cx="198341" cy="394874"/>
          </a:xfrm>
          <a:prstGeom prst="rect">
            <a:avLst/>
          </a:prstGeom>
        </p:spPr>
      </p:pic>
      <p:sp>
        <p:nvSpPr>
          <p:cNvPr id="10" name="Text Placeholder 256"/>
          <p:cNvSpPr>
            <a:spLocks noGrp="1"/>
          </p:cNvSpPr>
          <p:nvPr>
            <p:ph type="body" sz="quarter" idx="15" hasCustomPrompt="1"/>
          </p:nvPr>
        </p:nvSpPr>
        <p:spPr>
          <a:xfrm>
            <a:off x="86633" y="4676493"/>
            <a:ext cx="3870319" cy="397201"/>
          </a:xfrm>
          <a:solidFill>
            <a:schemeClr val="tx1">
              <a:lumMod val="75000"/>
              <a:lumOff val="25000"/>
            </a:schemeClr>
          </a:solidFill>
          <a:ln>
            <a:noFill/>
          </a:ln>
        </p:spPr>
        <p:txBody>
          <a:bodyPr wrap="none" lIns="144000" tIns="90000" rIns="144000" bIns="90000" anchor="ctr">
            <a:spAutoFit/>
          </a:bodyPr>
          <a:lstStyle>
            <a:lvl1pPr marL="0" indent="0" algn="l">
              <a:buNone/>
              <a:defRPr sz="1400" b="0" i="1" baseline="0">
                <a:solidFill>
                  <a:schemeClr val="bg1"/>
                </a:solidFill>
              </a:defRPr>
            </a:lvl1pPr>
          </a:lstStyle>
          <a:p>
            <a:pPr lvl="0"/>
            <a:r>
              <a:rPr lang="en-US" dirty="0" smtClean="0"/>
              <a:t>Image attribution details or caption if required</a:t>
            </a:r>
            <a:endParaRPr lang="en-AU" dirty="0"/>
          </a:p>
        </p:txBody>
      </p:sp>
    </p:spTree>
    <p:extLst>
      <p:ext uri="{BB962C8B-B14F-4D97-AF65-F5344CB8AC3E}">
        <p14:creationId xmlns:p14="http://schemas.microsoft.com/office/powerpoint/2010/main" val="2953981246"/>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sp>
        <p:nvSpPr>
          <p:cNvPr id="7" name="Rectangle 6"/>
          <p:cNvSpPr/>
          <p:nvPr userDrawn="1"/>
        </p:nvSpPr>
        <p:spPr>
          <a:xfrm>
            <a:off x="0" y="0"/>
            <a:ext cx="9154473" cy="51435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flipH="1">
            <a:off x="8110214" y="4064868"/>
            <a:ext cx="1110934" cy="1153313"/>
          </a:xfrm>
          <a:prstGeom prst="rect">
            <a:avLst/>
          </a:prstGeom>
        </p:spPr>
      </p:pic>
      <p:pic>
        <p:nvPicPr>
          <p:cNvPr id="9" name="Picture 8"/>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617916" y="1358233"/>
            <a:ext cx="2160334" cy="2160334"/>
          </a:xfrm>
          <a:prstGeom prst="rect">
            <a:avLst/>
          </a:prstGeom>
        </p:spPr>
      </p:pic>
      <p:sp>
        <p:nvSpPr>
          <p:cNvPr id="10" name="Rectangle 9"/>
          <p:cNvSpPr/>
          <p:nvPr userDrawn="1"/>
        </p:nvSpPr>
        <p:spPr>
          <a:xfrm>
            <a:off x="5058497" y="1924558"/>
            <a:ext cx="1497183" cy="464331"/>
          </a:xfrm>
          <a:prstGeom prst="rect">
            <a:avLst/>
          </a:prstGeom>
          <a:noFill/>
        </p:spPr>
        <p:txBody>
          <a:bodyPr wrap="none" lIns="180000" tIns="108000" bIns="108000" anchor="ctr" anchorCtr="0">
            <a:spAutoFit/>
          </a:bodyPr>
          <a:lstStyle/>
          <a:p>
            <a:pPr algn="l">
              <a:spcBef>
                <a:spcPts val="1200"/>
              </a:spcBef>
            </a:pPr>
            <a:r>
              <a:rPr lang="en-AU" sz="1600" b="0" dirty="0" smtClean="0">
                <a:solidFill>
                  <a:schemeClr val="tx1">
                    <a:lumMod val="75000"/>
                    <a:lumOff val="25000"/>
                  </a:schemeClr>
                </a:solidFill>
                <a:latin typeface="Arial" panose="020B0604020202020204" pitchFamily="34" charset="0"/>
                <a:cs typeface="Arial" panose="020B0604020202020204" pitchFamily="34" charset="0"/>
              </a:rPr>
              <a:t>@</a:t>
            </a:r>
            <a:r>
              <a:rPr lang="en-AU" sz="1600" b="0" dirty="0" err="1" smtClean="0">
                <a:solidFill>
                  <a:schemeClr val="tx1">
                    <a:lumMod val="75000"/>
                    <a:lumOff val="25000"/>
                  </a:schemeClr>
                </a:solidFill>
                <a:latin typeface="Arial" panose="020B0604020202020204" pitchFamily="34" charset="0"/>
                <a:cs typeface="Arial" panose="020B0604020202020204" pitchFamily="34" charset="0"/>
              </a:rPr>
              <a:t>ozprodcom</a:t>
            </a:r>
            <a:endParaRPr lang="en-AU" sz="1600" b="0" dirty="0">
              <a:solidFill>
                <a:schemeClr val="tx1">
                  <a:lumMod val="75000"/>
                  <a:lumOff val="25000"/>
                </a:schemeClr>
              </a:solidFill>
              <a:latin typeface="Arial" panose="020B0604020202020204" pitchFamily="34" charset="0"/>
              <a:cs typeface="Arial" panose="020B0604020202020204" pitchFamily="34" charset="0"/>
            </a:endParaRPr>
          </a:p>
        </p:txBody>
      </p:sp>
      <p:grpSp>
        <p:nvGrpSpPr>
          <p:cNvPr id="11" name="Group 10"/>
          <p:cNvGrpSpPr/>
          <p:nvPr userDrawn="1"/>
        </p:nvGrpSpPr>
        <p:grpSpPr>
          <a:xfrm>
            <a:off x="4664459" y="1924558"/>
            <a:ext cx="484638" cy="484638"/>
            <a:chOff x="4664459" y="2212284"/>
            <a:chExt cx="484638" cy="484638"/>
          </a:xfrm>
        </p:grpSpPr>
        <p:sp>
          <p:nvSpPr>
            <p:cNvPr id="12" name="Oval 11"/>
            <p:cNvSpPr/>
            <p:nvPr userDrawn="1"/>
          </p:nvSpPr>
          <p:spPr>
            <a:xfrm>
              <a:off x="4664459" y="2212284"/>
              <a:ext cx="484638" cy="48463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3" name="Picture 12"/>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4739173" y="2325237"/>
              <a:ext cx="335210" cy="272684"/>
            </a:xfrm>
            <a:prstGeom prst="rect">
              <a:avLst/>
            </a:prstGeom>
          </p:spPr>
        </p:pic>
      </p:grpSp>
      <p:pic>
        <p:nvPicPr>
          <p:cNvPr id="14" name="Picture 13"/>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4666728" y="2585782"/>
            <a:ext cx="484638" cy="484638"/>
          </a:xfrm>
          <a:prstGeom prst="rect">
            <a:avLst/>
          </a:prstGeom>
        </p:spPr>
      </p:pic>
      <p:sp>
        <p:nvSpPr>
          <p:cNvPr id="15" name="Rectangle 14"/>
          <p:cNvSpPr/>
          <p:nvPr userDrawn="1"/>
        </p:nvSpPr>
        <p:spPr>
          <a:xfrm>
            <a:off x="5058497" y="2571750"/>
            <a:ext cx="2601651" cy="464331"/>
          </a:xfrm>
          <a:prstGeom prst="rect">
            <a:avLst/>
          </a:prstGeom>
          <a:noFill/>
        </p:spPr>
        <p:txBody>
          <a:bodyPr wrap="none" lIns="180000" tIns="108000" bIns="108000" anchor="ctr" anchorCtr="0">
            <a:spAutoFit/>
          </a:bodyPr>
          <a:lstStyle/>
          <a:p>
            <a:pPr algn="l">
              <a:spcBef>
                <a:spcPts val="1200"/>
              </a:spcBef>
            </a:pPr>
            <a:r>
              <a:rPr lang="en-AU" sz="1600" b="0" dirty="0" smtClean="0">
                <a:solidFill>
                  <a:schemeClr val="tx1">
                    <a:lumMod val="75000"/>
                    <a:lumOff val="25000"/>
                  </a:schemeClr>
                </a:solidFill>
                <a:latin typeface="Arial" panose="020B0604020202020204" pitchFamily="34" charset="0"/>
                <a:cs typeface="Arial" panose="020B0604020202020204" pitchFamily="34" charset="0"/>
              </a:rPr>
              <a:t>@</a:t>
            </a:r>
            <a:r>
              <a:rPr lang="en-AU" sz="1600" b="0" dirty="0" err="1" smtClean="0">
                <a:solidFill>
                  <a:schemeClr val="tx1">
                    <a:lumMod val="75000"/>
                    <a:lumOff val="25000"/>
                  </a:schemeClr>
                </a:solidFill>
                <a:latin typeface="Arial" panose="020B0604020202020204" pitchFamily="34" charset="0"/>
                <a:cs typeface="Arial" panose="020B0604020202020204" pitchFamily="34" charset="0"/>
              </a:rPr>
              <a:t>productivitycommission</a:t>
            </a:r>
            <a:endParaRPr lang="en-AU" sz="1600" b="0" dirty="0">
              <a:solidFill>
                <a:schemeClr val="tx1">
                  <a:lumMod val="75000"/>
                  <a:lumOff val="2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26283995"/>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smtClean="0"/>
              <a:t>Click to edit Master title style</a:t>
            </a:r>
            <a:endParaRPr lang="en-AU" dirty="0"/>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dirty="0"/>
          </a:p>
        </p:txBody>
      </p:sp>
    </p:spTree>
    <p:extLst>
      <p:ext uri="{BB962C8B-B14F-4D97-AF65-F5344CB8AC3E}">
        <p14:creationId xmlns:p14="http://schemas.microsoft.com/office/powerpoint/2010/main" val="1328100210"/>
      </p:ext>
    </p:extLst>
  </p:cSld>
  <p:clrMap bg1="lt1" tx1="dk1" bg2="lt2" tx2="dk2" accent1="accent1" accent2="accent2" accent3="accent3" accent4="accent4" accent5="accent5" accent6="accent6" hlink="hlink" folHlink="folHlink"/>
  <p:sldLayoutIdLst>
    <p:sldLayoutId id="2147483649" r:id="rId1"/>
    <p:sldLayoutId id="2147483653" r:id="rId2"/>
    <p:sldLayoutId id="2147483650" r:id="rId3"/>
    <p:sldLayoutId id="2147483651" r:id="rId4"/>
    <p:sldLayoutId id="2147483652" r:id="rId5"/>
  </p:sldLayoutIdLst>
  <p:timing>
    <p:tnLst>
      <p:par>
        <p:cTn id="1" dur="indefinite" restart="never" nodeType="tmRoot"/>
      </p:par>
    </p:tnLst>
  </p:timing>
  <p:hf hdr="0" ftr="0" dt="0"/>
  <p:txStyles>
    <p:titleStyle>
      <a:lvl1pPr algn="ctr" defTabSz="914400" rtl="0" eaLnBrk="1" latinLnBrk="0" hangingPunct="1">
        <a:spcBef>
          <a:spcPct val="0"/>
        </a:spcBef>
        <a:buNone/>
        <a:defRPr sz="4400" kern="1200">
          <a:solidFill>
            <a:schemeClr val="bg1"/>
          </a:solidFill>
          <a:latin typeface="Arial" panose="020B0604020202020204" pitchFamily="34" charset="0"/>
          <a:ea typeface="+mj-ea"/>
          <a:cs typeface="Arial" panose="020B0604020202020204" pitchFamily="34" charset="0"/>
        </a:defRPr>
      </a:lvl1pPr>
    </p:titleStyle>
    <p:bodyStyle>
      <a:lvl1pPr marL="342900" indent="-342900" algn="l" defTabSz="914400" rtl="0" eaLnBrk="1" latinLnBrk="0" hangingPunct="1">
        <a:spcBef>
          <a:spcPct val="20000"/>
        </a:spcBef>
        <a:buFont typeface="Arial" panose="020B0604020202020204" pitchFamily="34" charset="0"/>
        <a:buChar char="•"/>
        <a:defRPr sz="2800" kern="1200">
          <a:solidFill>
            <a:schemeClr val="bg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Font typeface="Arial" panose="020B0604020202020204" pitchFamily="34" charset="0"/>
        <a:buChar char="–"/>
        <a:defRPr sz="2400" kern="1200">
          <a:solidFill>
            <a:schemeClr val="bg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anose="020B0604020202020204" pitchFamily="34" charset="0"/>
        <a:buChar char="–"/>
        <a:defRPr sz="1800" kern="1200">
          <a:solidFill>
            <a:schemeClr val="bg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anose="020B0604020202020204" pitchFamily="34" charset="0"/>
        <a:buChar char="»"/>
        <a:defRPr sz="1800" kern="1200">
          <a:solidFill>
            <a:schemeClr val="bg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16.emf"/></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27.jpeg"/></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9.xml"/><Relationship Id="rId1" Type="http://schemas.openxmlformats.org/officeDocument/2006/relationships/slideLayout" Target="../slideLayouts/slideLayout3.xml"/><Relationship Id="rId4" Type="http://schemas.openxmlformats.org/officeDocument/2006/relationships/image" Target="../media/image30.jpe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5.xml"/><Relationship Id="rId1" Type="http://schemas.openxmlformats.org/officeDocument/2006/relationships/slideLayout" Target="../slideLayouts/slideLayout4.xml"/><Relationship Id="rId6" Type="http://schemas.openxmlformats.org/officeDocument/2006/relationships/image" Target="../media/image35.jpeg"/><Relationship Id="rId5" Type="http://schemas.openxmlformats.org/officeDocument/2006/relationships/image" Target="../media/image5.png"/><Relationship Id="rId4" Type="http://schemas.openxmlformats.org/officeDocument/2006/relationships/image" Target="../media/image34.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96916" y="1561344"/>
            <a:ext cx="6708964" cy="1138773"/>
          </a:xfrm>
        </p:spPr>
        <p:txBody>
          <a:bodyPr/>
          <a:lstStyle/>
          <a:p>
            <a:r>
              <a:rPr lang="en-AU" sz="3600" dirty="0"/>
              <a:t>When statistical areas </a:t>
            </a:r>
            <a:r>
              <a:rPr lang="en-AU" sz="3600" dirty="0" smtClean="0"/>
              <a:t>lie: </a:t>
            </a:r>
            <a:r>
              <a:rPr lang="en-AU" i="1" dirty="0">
                <a:solidFill>
                  <a:schemeClr val="tx1">
                    <a:lumMod val="50000"/>
                    <a:lumOff val="50000"/>
                  </a:schemeClr>
                </a:solidFill>
              </a:rPr>
              <a:t>B</a:t>
            </a:r>
            <a:r>
              <a:rPr lang="en-AU" i="1" dirty="0" smtClean="0">
                <a:solidFill>
                  <a:schemeClr val="tx1">
                    <a:lumMod val="50000"/>
                    <a:lumOff val="50000"/>
                  </a:schemeClr>
                </a:solidFill>
              </a:rPr>
              <a:t>etter </a:t>
            </a:r>
            <a:r>
              <a:rPr lang="en-AU" i="1" dirty="0">
                <a:solidFill>
                  <a:schemeClr val="tx1">
                    <a:lumMod val="50000"/>
                    <a:lumOff val="50000"/>
                  </a:schemeClr>
                </a:solidFill>
              </a:rPr>
              <a:t>maps with R</a:t>
            </a:r>
            <a:endParaRPr lang="en-AU" sz="3600" i="1" dirty="0">
              <a:solidFill>
                <a:schemeClr val="tx1">
                  <a:lumMod val="50000"/>
                  <a:lumOff val="50000"/>
                </a:schemeClr>
              </a:solidFill>
            </a:endParaRPr>
          </a:p>
        </p:txBody>
      </p:sp>
      <p:sp>
        <p:nvSpPr>
          <p:cNvPr id="8" name="Text Placeholder 7"/>
          <p:cNvSpPr>
            <a:spLocks noGrp="1"/>
          </p:cNvSpPr>
          <p:nvPr>
            <p:ph type="body" sz="quarter" idx="14"/>
          </p:nvPr>
        </p:nvSpPr>
        <p:spPr>
          <a:xfrm>
            <a:off x="596916" y="3925182"/>
            <a:ext cx="5454651" cy="353305"/>
          </a:xfrm>
        </p:spPr>
        <p:txBody>
          <a:bodyPr>
            <a:normAutofit lnSpcReduction="10000"/>
          </a:bodyPr>
          <a:lstStyle/>
          <a:p>
            <a:r>
              <a:rPr lang="en-AU" i="1" dirty="0"/>
              <a:t>Henry McMillan</a:t>
            </a:r>
            <a:endParaRPr lang="en-AU" dirty="0"/>
          </a:p>
        </p:txBody>
      </p:sp>
      <p:sp>
        <p:nvSpPr>
          <p:cNvPr id="9" name="Text Placeholder 7"/>
          <p:cNvSpPr txBox="1">
            <a:spLocks/>
          </p:cNvSpPr>
          <p:nvPr/>
        </p:nvSpPr>
        <p:spPr>
          <a:xfrm>
            <a:off x="596916" y="4278487"/>
            <a:ext cx="5454651" cy="353305"/>
          </a:xfrm>
          <a:prstGeom prst="rect">
            <a:avLst/>
          </a:prstGeom>
        </p:spPr>
        <p:txBody>
          <a:bodyPr vert="horz" lIns="91440" tIns="45720" rIns="91440" bIns="45720" rtlCol="0">
            <a:normAutofit lnSpcReduction="10000"/>
          </a:bodyPr>
          <a:lstStyle>
            <a:lvl1pPr marL="0" indent="0" algn="l" defTabSz="914400" rtl="0" eaLnBrk="1" latinLnBrk="0" hangingPunct="1">
              <a:spcBef>
                <a:spcPct val="20000"/>
              </a:spcBef>
              <a:buFont typeface="Arial" panose="020B0604020202020204" pitchFamily="34" charset="0"/>
              <a:buNone/>
              <a:defRPr sz="1800" kern="1200" baseline="0">
                <a:solidFill>
                  <a:schemeClr val="tx1">
                    <a:lumMod val="75000"/>
                    <a:lumOff val="25000"/>
                  </a:schemeClr>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Font typeface="Arial" panose="020B0604020202020204" pitchFamily="34" charset="0"/>
              <a:buChar char="–"/>
              <a:defRPr sz="2400" kern="1200">
                <a:solidFill>
                  <a:schemeClr val="bg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anose="020B0604020202020204" pitchFamily="34" charset="0"/>
              <a:buChar char="–"/>
              <a:defRPr sz="1800" kern="1200">
                <a:solidFill>
                  <a:schemeClr val="bg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anose="020B0604020202020204" pitchFamily="34" charset="0"/>
              <a:buChar char="»"/>
              <a:defRPr sz="1800" kern="1200">
                <a:solidFill>
                  <a:schemeClr val="bg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AU" i="1" dirty="0"/>
              <a:t>Manpreet Singh</a:t>
            </a:r>
            <a:endParaRPr lang="en-AU" dirty="0"/>
          </a:p>
        </p:txBody>
      </p:sp>
    </p:spTree>
    <p:extLst>
      <p:ext uri="{BB962C8B-B14F-4D97-AF65-F5344CB8AC3E}">
        <p14:creationId xmlns:p14="http://schemas.microsoft.com/office/powerpoint/2010/main" val="293021287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4633" y="112066"/>
            <a:ext cx="2799164" cy="461665"/>
          </a:xfrm>
        </p:spPr>
        <p:txBody>
          <a:bodyPr/>
          <a:lstStyle/>
          <a:p>
            <a:r>
              <a:rPr lang="en-US" dirty="0" smtClean="0"/>
              <a:t>Learning platform</a:t>
            </a:r>
            <a:endParaRPr lang="en-AU" dirty="0"/>
          </a:p>
        </p:txBody>
      </p:sp>
      <p:sp>
        <p:nvSpPr>
          <p:cNvPr id="8" name="Text Placeholder 7"/>
          <p:cNvSpPr>
            <a:spLocks noGrp="1"/>
          </p:cNvSpPr>
          <p:nvPr>
            <p:ph type="body" sz="quarter" idx="14"/>
          </p:nvPr>
        </p:nvSpPr>
        <p:spPr>
          <a:xfrm>
            <a:off x="6182973" y="4677219"/>
            <a:ext cx="1804047" cy="397201"/>
          </a:xfrm>
        </p:spPr>
        <p:txBody>
          <a:bodyPr/>
          <a:lstStyle/>
          <a:p>
            <a:r>
              <a:rPr lang="en-AU" dirty="0"/>
              <a:t>Better</a:t>
            </a:r>
            <a:r>
              <a:rPr lang="en-AU"/>
              <a:t> maps with </a:t>
            </a:r>
            <a:r>
              <a:rPr lang="en-AU" smtClean="0"/>
              <a:t>R</a:t>
            </a:r>
            <a:endParaRPr lang="en-AU" dirty="0"/>
          </a:p>
        </p:txBody>
      </p:sp>
      <p:sp>
        <p:nvSpPr>
          <p:cNvPr id="5" name="Slide Number Placeholder 4"/>
          <p:cNvSpPr>
            <a:spLocks noGrp="1"/>
          </p:cNvSpPr>
          <p:nvPr>
            <p:ph type="sldNum" sz="quarter" idx="4"/>
          </p:nvPr>
        </p:nvSpPr>
        <p:spPr/>
        <p:txBody>
          <a:bodyPr/>
          <a:lstStyle/>
          <a:p>
            <a:fld id="{8A657B52-D046-4802-A3DE-55E7ED70298C}" type="slidenum">
              <a:rPr lang="en-AU" smtClean="0"/>
              <a:pPr/>
              <a:t>10</a:t>
            </a:fld>
            <a:endParaRPr lang="en-AU" dirty="0"/>
          </a:p>
        </p:txBody>
      </p:sp>
      <p:sp>
        <p:nvSpPr>
          <p:cNvPr id="6" name="TextBox 5"/>
          <p:cNvSpPr txBox="1"/>
          <p:nvPr/>
        </p:nvSpPr>
        <p:spPr>
          <a:xfrm>
            <a:off x="1483092" y="1093592"/>
            <a:ext cx="6548648" cy="2677656"/>
          </a:xfrm>
          <a:prstGeom prst="rect">
            <a:avLst/>
          </a:prstGeom>
          <a:noFill/>
        </p:spPr>
        <p:txBody>
          <a:bodyPr wrap="square" rtlCol="0">
            <a:spAutoFit/>
          </a:bodyPr>
          <a:lstStyle/>
          <a:p>
            <a:pPr marL="171450" indent="-171450">
              <a:lnSpc>
                <a:spcPct val="200000"/>
              </a:lnSpc>
              <a:buFont typeface="Arial" panose="020B0604020202020204" pitchFamily="34" charset="0"/>
              <a:buChar char="•"/>
            </a:pPr>
            <a:r>
              <a:rPr lang="en-AU" sz="2800" dirty="0" err="1" smtClean="0">
                <a:solidFill>
                  <a:schemeClr val="tx1">
                    <a:lumMod val="75000"/>
                    <a:lumOff val="25000"/>
                  </a:schemeClr>
                </a:solidFill>
                <a:latin typeface="Arial" panose="020B0604020202020204" pitchFamily="34" charset="0"/>
                <a:cs typeface="Arial" panose="020B0604020202020204" pitchFamily="34" charset="0"/>
              </a:rPr>
              <a:t>Rstudio</a:t>
            </a:r>
            <a:r>
              <a:rPr lang="en-AU" sz="2800" dirty="0" smtClean="0">
                <a:solidFill>
                  <a:schemeClr val="tx1">
                    <a:lumMod val="75000"/>
                    <a:lumOff val="25000"/>
                  </a:schemeClr>
                </a:solidFill>
                <a:latin typeface="Arial" panose="020B0604020202020204" pitchFamily="34" charset="0"/>
                <a:cs typeface="Arial" panose="020B0604020202020204" pitchFamily="34" charset="0"/>
              </a:rPr>
              <a:t> server</a:t>
            </a:r>
          </a:p>
          <a:p>
            <a:pPr marL="171450" indent="-171450">
              <a:lnSpc>
                <a:spcPct val="200000"/>
              </a:lnSpc>
              <a:buFont typeface="Arial" panose="020B0604020202020204" pitchFamily="34" charset="0"/>
              <a:buChar char="•"/>
            </a:pPr>
            <a:r>
              <a:rPr lang="en-AU" sz="2800" dirty="0" smtClean="0">
                <a:solidFill>
                  <a:schemeClr val="tx1">
                    <a:lumMod val="75000"/>
                    <a:lumOff val="25000"/>
                  </a:schemeClr>
                </a:solidFill>
                <a:latin typeface="Arial" panose="020B0604020202020204" pitchFamily="34" charset="0"/>
                <a:cs typeface="Arial" panose="020B0604020202020204" pitchFamily="34" charset="0"/>
              </a:rPr>
              <a:t>Unique login slips</a:t>
            </a:r>
          </a:p>
          <a:p>
            <a:pPr marL="171450" indent="-171450">
              <a:lnSpc>
                <a:spcPct val="200000"/>
              </a:lnSpc>
              <a:buFont typeface="Arial" panose="020B0604020202020204" pitchFamily="34" charset="0"/>
              <a:buChar char="•"/>
            </a:pPr>
            <a:r>
              <a:rPr lang="en-AU" sz="2800" dirty="0" smtClean="0">
                <a:solidFill>
                  <a:schemeClr val="tx1">
                    <a:lumMod val="75000"/>
                    <a:lumOff val="25000"/>
                  </a:schemeClr>
                </a:solidFill>
                <a:latin typeface="Arial" panose="020B0604020202020204" pitchFamily="34" charset="0"/>
                <a:cs typeface="Arial" panose="020B0604020202020204" pitchFamily="34" charset="0"/>
              </a:rPr>
              <a:t>Each activity is an R script</a:t>
            </a:r>
            <a:endParaRPr lang="en-AU" sz="2800" dirty="0">
              <a:solidFill>
                <a:schemeClr val="tx1">
                  <a:lumMod val="75000"/>
                  <a:lumOff val="2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824544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0" y="0"/>
            <a:ext cx="9144000" cy="5143500"/>
          </a:xfrm>
          <a:prstGeom prst="rect">
            <a:avLst/>
          </a:prstGeom>
        </p:spPr>
      </p:pic>
      <p:sp>
        <p:nvSpPr>
          <p:cNvPr id="10" name="Rectangle 9"/>
          <p:cNvSpPr/>
          <p:nvPr/>
        </p:nvSpPr>
        <p:spPr>
          <a:xfrm>
            <a:off x="0" y="0"/>
            <a:ext cx="9144000" cy="5143500"/>
          </a:xfrm>
          <a:prstGeom prst="rect">
            <a:avLst/>
          </a:prstGeom>
          <a:gradFill>
            <a:gsLst>
              <a:gs pos="61000">
                <a:srgbClr val="535353">
                  <a:alpha val="0"/>
                </a:srgbClr>
              </a:gs>
              <a:gs pos="0">
                <a:schemeClr val="tx1">
                  <a:lumMod val="50000"/>
                  <a:lumOff val="50000"/>
                  <a:alpha val="0"/>
                </a:schemeClr>
              </a:gs>
              <a:gs pos="100000">
                <a:schemeClr val="tx1">
                  <a:lumMod val="85000"/>
                  <a:lumOff val="15000"/>
                  <a:alpha val="8300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 name="Text Placeholder 7"/>
          <p:cNvSpPr>
            <a:spLocks noGrp="1"/>
          </p:cNvSpPr>
          <p:nvPr>
            <p:ph type="body" sz="quarter" idx="14"/>
          </p:nvPr>
        </p:nvSpPr>
        <p:spPr>
          <a:xfrm>
            <a:off x="4873508" y="4487475"/>
            <a:ext cx="4270492" cy="656025"/>
          </a:xfrm>
          <a:noFill/>
        </p:spPr>
        <p:txBody>
          <a:bodyPr/>
          <a:lstStyle/>
          <a:p>
            <a:r>
              <a:rPr lang="en-AU" sz="3200" b="1" dirty="0" smtClean="0">
                <a:latin typeface="Constantia" panose="02030602050306030303" pitchFamily="18" charset="0"/>
                <a:ea typeface="Verdana" panose="020B0604030504040204" pitchFamily="34" charset="0"/>
              </a:rPr>
              <a:t>What </a:t>
            </a:r>
            <a:r>
              <a:rPr lang="en-AU" sz="3200" b="1" i="1" dirty="0" smtClean="0">
                <a:latin typeface="Constantia" panose="02030602050306030303" pitchFamily="18" charset="0"/>
                <a:ea typeface="Verdana" panose="020B0604030504040204" pitchFamily="34" charset="0"/>
              </a:rPr>
              <a:t>is</a:t>
            </a:r>
            <a:r>
              <a:rPr lang="en-AU" sz="3200" b="1" dirty="0" smtClean="0">
                <a:latin typeface="Constantia" panose="02030602050306030303" pitchFamily="18" charset="0"/>
                <a:ea typeface="Verdana" panose="020B0604030504040204" pitchFamily="34" charset="0"/>
              </a:rPr>
              <a:t> spatial data?</a:t>
            </a:r>
            <a:endParaRPr lang="en-AU" b="1" dirty="0">
              <a:latin typeface="Constantia" panose="02030602050306030303" pitchFamily="18" charset="0"/>
              <a:ea typeface="Verdana" panose="020B0604030504040204" pitchFamily="34" charset="0"/>
            </a:endParaRPr>
          </a:p>
        </p:txBody>
      </p:sp>
    </p:spTree>
    <p:extLst>
      <p:ext uri="{BB962C8B-B14F-4D97-AF65-F5344CB8AC3E}">
        <p14:creationId xmlns:p14="http://schemas.microsoft.com/office/powerpoint/2010/main" val="99899812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4633" y="112066"/>
            <a:ext cx="3204339" cy="461665"/>
          </a:xfrm>
        </p:spPr>
        <p:txBody>
          <a:bodyPr/>
          <a:lstStyle/>
          <a:p>
            <a:r>
              <a:rPr lang="en-US" dirty="0" smtClean="0"/>
              <a:t>Types of spatial data</a:t>
            </a:r>
            <a:endParaRPr lang="en-AU" dirty="0"/>
          </a:p>
        </p:txBody>
      </p:sp>
      <p:sp>
        <p:nvSpPr>
          <p:cNvPr id="8" name="Text Placeholder 7"/>
          <p:cNvSpPr>
            <a:spLocks noGrp="1"/>
          </p:cNvSpPr>
          <p:nvPr>
            <p:ph type="body" sz="quarter" idx="14"/>
          </p:nvPr>
        </p:nvSpPr>
        <p:spPr>
          <a:xfrm>
            <a:off x="5846342" y="4677219"/>
            <a:ext cx="2140678" cy="397201"/>
          </a:xfrm>
        </p:spPr>
        <p:txBody>
          <a:bodyPr/>
          <a:lstStyle/>
          <a:p>
            <a:r>
              <a:rPr lang="en-AU" dirty="0"/>
              <a:t>Introducing </a:t>
            </a:r>
            <a:r>
              <a:rPr lang="en-AU" dirty="0" smtClean="0"/>
              <a:t>spatial data</a:t>
            </a:r>
            <a:endParaRPr lang="en-AU" dirty="0"/>
          </a:p>
        </p:txBody>
      </p:sp>
      <p:sp>
        <p:nvSpPr>
          <p:cNvPr id="5" name="Slide Number Placeholder 4"/>
          <p:cNvSpPr>
            <a:spLocks noGrp="1"/>
          </p:cNvSpPr>
          <p:nvPr>
            <p:ph type="sldNum" sz="quarter" idx="4"/>
          </p:nvPr>
        </p:nvSpPr>
        <p:spPr/>
        <p:txBody>
          <a:bodyPr/>
          <a:lstStyle/>
          <a:p>
            <a:fld id="{8A657B52-D046-4802-A3DE-55E7ED70298C}" type="slidenum">
              <a:rPr lang="en-AU" smtClean="0"/>
              <a:pPr/>
              <a:t>12</a:t>
            </a:fld>
            <a:endParaRPr lang="en-AU" dirty="0"/>
          </a:p>
        </p:txBody>
      </p:sp>
      <p:sp>
        <p:nvSpPr>
          <p:cNvPr id="3" name="Oval 2"/>
          <p:cNvSpPr/>
          <p:nvPr/>
        </p:nvSpPr>
        <p:spPr>
          <a:xfrm>
            <a:off x="1935314" y="1945708"/>
            <a:ext cx="360000" cy="360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 name="Freeform 3"/>
          <p:cNvSpPr/>
          <p:nvPr/>
        </p:nvSpPr>
        <p:spPr>
          <a:xfrm>
            <a:off x="3107058" y="1737361"/>
            <a:ext cx="765913" cy="852064"/>
          </a:xfrm>
          <a:custGeom>
            <a:avLst/>
            <a:gdLst>
              <a:gd name="connsiteX0" fmla="*/ 0 w 493414"/>
              <a:gd name="connsiteY0" fmla="*/ 339128 h 657729"/>
              <a:gd name="connsiteX1" fmla="*/ 144856 w 493414"/>
              <a:gd name="connsiteY1" fmla="*/ 8677 h 657729"/>
              <a:gd name="connsiteX2" fmla="*/ 353085 w 493414"/>
              <a:gd name="connsiteY2" fmla="*/ 651473 h 657729"/>
              <a:gd name="connsiteX3" fmla="*/ 493414 w 493414"/>
              <a:gd name="connsiteY3" fmla="*/ 280281 h 657729"/>
            </a:gdLst>
            <a:ahLst/>
            <a:cxnLst>
              <a:cxn ang="0">
                <a:pos x="connsiteX0" y="connsiteY0"/>
              </a:cxn>
              <a:cxn ang="0">
                <a:pos x="connsiteX1" y="connsiteY1"/>
              </a:cxn>
              <a:cxn ang="0">
                <a:pos x="connsiteX2" y="connsiteY2"/>
              </a:cxn>
              <a:cxn ang="0">
                <a:pos x="connsiteX3" y="connsiteY3"/>
              </a:cxn>
            </a:cxnLst>
            <a:rect l="l" t="t" r="r" b="b"/>
            <a:pathLst>
              <a:path w="493414" h="657729">
                <a:moveTo>
                  <a:pt x="0" y="339128"/>
                </a:moveTo>
                <a:cubicBezTo>
                  <a:pt x="43004" y="147874"/>
                  <a:pt x="86009" y="-43380"/>
                  <a:pt x="144856" y="8677"/>
                </a:cubicBezTo>
                <a:cubicBezTo>
                  <a:pt x="203703" y="60734"/>
                  <a:pt x="294992" y="606206"/>
                  <a:pt x="353085" y="651473"/>
                </a:cubicBezTo>
                <a:cubicBezTo>
                  <a:pt x="411178" y="696740"/>
                  <a:pt x="452296" y="488510"/>
                  <a:pt x="493414" y="280281"/>
                </a:cubicBezTo>
              </a:path>
            </a:pathLst>
          </a:custGeom>
          <a:noFill/>
          <a:ln w="381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Freeform 10"/>
          <p:cNvSpPr/>
          <p:nvPr/>
        </p:nvSpPr>
        <p:spPr>
          <a:xfrm>
            <a:off x="4791526" y="1737361"/>
            <a:ext cx="855410" cy="776695"/>
          </a:xfrm>
          <a:custGeom>
            <a:avLst/>
            <a:gdLst>
              <a:gd name="connsiteX0" fmla="*/ 0 w 692590"/>
              <a:gd name="connsiteY0" fmla="*/ 0 h 506994"/>
              <a:gd name="connsiteX1" fmla="*/ 4527 w 692590"/>
              <a:gd name="connsiteY1" fmla="*/ 506994 h 506994"/>
              <a:gd name="connsiteX2" fmla="*/ 529628 w 692590"/>
              <a:gd name="connsiteY2" fmla="*/ 506994 h 506994"/>
              <a:gd name="connsiteX3" fmla="*/ 692590 w 692590"/>
              <a:gd name="connsiteY3" fmla="*/ 321398 h 506994"/>
              <a:gd name="connsiteX4" fmla="*/ 479834 w 692590"/>
              <a:gd name="connsiteY4" fmla="*/ 76954 h 506994"/>
              <a:gd name="connsiteX5" fmla="*/ 153909 w 692590"/>
              <a:gd name="connsiteY5" fmla="*/ 167489 h 506994"/>
              <a:gd name="connsiteX6" fmla="*/ 0 w 692590"/>
              <a:gd name="connsiteY6" fmla="*/ 0 h 506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2590" h="506994">
                <a:moveTo>
                  <a:pt x="0" y="0"/>
                </a:moveTo>
                <a:lnTo>
                  <a:pt x="4527" y="506994"/>
                </a:lnTo>
                <a:lnTo>
                  <a:pt x="529628" y="506994"/>
                </a:lnTo>
                <a:lnTo>
                  <a:pt x="692590" y="321398"/>
                </a:lnTo>
                <a:lnTo>
                  <a:pt x="479834" y="76954"/>
                </a:lnTo>
                <a:lnTo>
                  <a:pt x="153909" y="167489"/>
                </a:lnTo>
                <a:lnTo>
                  <a:pt x="0" y="0"/>
                </a:lnTo>
                <a:close/>
              </a:path>
            </a:pathLst>
          </a:custGeom>
          <a:solidFill>
            <a:schemeClr val="bg1">
              <a:lumMod val="7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65" name="Group 64"/>
          <p:cNvGrpSpPr/>
          <p:nvPr/>
        </p:nvGrpSpPr>
        <p:grpSpPr>
          <a:xfrm>
            <a:off x="6565492" y="1737361"/>
            <a:ext cx="831522" cy="856904"/>
            <a:chOff x="6000108" y="1717794"/>
            <a:chExt cx="675451" cy="667411"/>
          </a:xfrm>
        </p:grpSpPr>
        <p:sp>
          <p:nvSpPr>
            <p:cNvPr id="13" name="Rectangle 12"/>
            <p:cNvSpPr/>
            <p:nvPr/>
          </p:nvSpPr>
          <p:spPr>
            <a:xfrm>
              <a:off x="6000108" y="1717794"/>
              <a:ext cx="96493" cy="96493"/>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 name="Rectangle 13"/>
            <p:cNvSpPr/>
            <p:nvPr/>
          </p:nvSpPr>
          <p:spPr>
            <a:xfrm>
              <a:off x="6096601" y="1717794"/>
              <a:ext cx="96493" cy="96493"/>
            </a:xfrm>
            <a:prstGeom prst="rect">
              <a:avLst/>
            </a:prstGeom>
            <a:solidFill>
              <a:schemeClr val="bg1">
                <a:lumMod val="7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 name="Rectangle 14"/>
            <p:cNvSpPr/>
            <p:nvPr/>
          </p:nvSpPr>
          <p:spPr>
            <a:xfrm>
              <a:off x="6193094" y="1717794"/>
              <a:ext cx="96493" cy="96493"/>
            </a:xfrm>
            <a:prstGeom prst="rect">
              <a:avLst/>
            </a:prstGeom>
            <a:solidFill>
              <a:schemeClr val="tx1">
                <a:lumMod val="65000"/>
                <a:lumOff val="3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6" name="Rectangle 15"/>
            <p:cNvSpPr/>
            <p:nvPr/>
          </p:nvSpPr>
          <p:spPr>
            <a:xfrm>
              <a:off x="6289587" y="1717794"/>
              <a:ext cx="96493" cy="96493"/>
            </a:xfrm>
            <a:prstGeom prst="rect">
              <a:avLst/>
            </a:prstGeom>
            <a:solidFill>
              <a:schemeClr val="bg1">
                <a:lumMod val="7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7" name="Rectangle 16"/>
            <p:cNvSpPr/>
            <p:nvPr/>
          </p:nvSpPr>
          <p:spPr>
            <a:xfrm>
              <a:off x="6386080" y="1717794"/>
              <a:ext cx="96493" cy="96493"/>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8" name="Rectangle 17"/>
            <p:cNvSpPr/>
            <p:nvPr/>
          </p:nvSpPr>
          <p:spPr>
            <a:xfrm>
              <a:off x="6482573" y="1717794"/>
              <a:ext cx="96493" cy="96493"/>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9" name="Rectangle 18"/>
            <p:cNvSpPr/>
            <p:nvPr/>
          </p:nvSpPr>
          <p:spPr>
            <a:xfrm>
              <a:off x="6579066" y="1717794"/>
              <a:ext cx="96493" cy="96493"/>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3" name="Rectangle 22"/>
            <p:cNvSpPr/>
            <p:nvPr/>
          </p:nvSpPr>
          <p:spPr>
            <a:xfrm>
              <a:off x="6000108" y="1812277"/>
              <a:ext cx="96493" cy="96493"/>
            </a:xfrm>
            <a:prstGeom prst="rect">
              <a:avLst/>
            </a:prstGeom>
            <a:solidFill>
              <a:schemeClr val="bg1">
                <a:lumMod val="7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4" name="Rectangle 23"/>
            <p:cNvSpPr/>
            <p:nvPr/>
          </p:nvSpPr>
          <p:spPr>
            <a:xfrm>
              <a:off x="6096601" y="1812277"/>
              <a:ext cx="96493" cy="96493"/>
            </a:xfrm>
            <a:prstGeom prst="rect">
              <a:avLst/>
            </a:prstGeom>
            <a:solidFill>
              <a:schemeClr val="tx1">
                <a:lumMod val="75000"/>
                <a:lumOff val="2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5" name="Rectangle 24"/>
            <p:cNvSpPr/>
            <p:nvPr/>
          </p:nvSpPr>
          <p:spPr>
            <a:xfrm>
              <a:off x="6193094" y="1812277"/>
              <a:ext cx="96493" cy="96493"/>
            </a:xfrm>
            <a:prstGeom prst="rect">
              <a:avLst/>
            </a:prstGeom>
            <a:solidFill>
              <a:schemeClr val="tx1">
                <a:lumMod val="75000"/>
                <a:lumOff val="2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6" name="Rectangle 25"/>
            <p:cNvSpPr/>
            <p:nvPr/>
          </p:nvSpPr>
          <p:spPr>
            <a:xfrm>
              <a:off x="6289587" y="1812277"/>
              <a:ext cx="96493" cy="96493"/>
            </a:xfrm>
            <a:prstGeom prst="rect">
              <a:avLst/>
            </a:prstGeom>
            <a:solidFill>
              <a:schemeClr val="tx1">
                <a:lumMod val="75000"/>
                <a:lumOff val="2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7" name="Rectangle 26"/>
            <p:cNvSpPr/>
            <p:nvPr/>
          </p:nvSpPr>
          <p:spPr>
            <a:xfrm>
              <a:off x="6386080" y="1812277"/>
              <a:ext cx="96493" cy="96493"/>
            </a:xfrm>
            <a:prstGeom prst="rect">
              <a:avLst/>
            </a:prstGeom>
            <a:solidFill>
              <a:schemeClr val="bg1">
                <a:lumMod val="7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8" name="Rectangle 27"/>
            <p:cNvSpPr/>
            <p:nvPr/>
          </p:nvSpPr>
          <p:spPr>
            <a:xfrm>
              <a:off x="6482573" y="1812277"/>
              <a:ext cx="96493" cy="96493"/>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9" name="Rectangle 28"/>
            <p:cNvSpPr/>
            <p:nvPr/>
          </p:nvSpPr>
          <p:spPr>
            <a:xfrm>
              <a:off x="6579066" y="1812277"/>
              <a:ext cx="96493" cy="96493"/>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0" name="Rectangle 29"/>
            <p:cNvSpPr/>
            <p:nvPr/>
          </p:nvSpPr>
          <p:spPr>
            <a:xfrm>
              <a:off x="6000108" y="1908770"/>
              <a:ext cx="96493" cy="96493"/>
            </a:xfrm>
            <a:prstGeom prst="rect">
              <a:avLst/>
            </a:prstGeom>
            <a:solidFill>
              <a:schemeClr val="tx1">
                <a:lumMod val="65000"/>
                <a:lumOff val="3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1" name="Rectangle 30"/>
            <p:cNvSpPr/>
            <p:nvPr/>
          </p:nvSpPr>
          <p:spPr>
            <a:xfrm>
              <a:off x="6096601" y="1908770"/>
              <a:ext cx="96493" cy="96493"/>
            </a:xfrm>
            <a:prstGeom prst="rect">
              <a:avLst/>
            </a:prstGeom>
            <a:solidFill>
              <a:schemeClr val="tx1">
                <a:lumMod val="75000"/>
                <a:lumOff val="2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2" name="Rectangle 31"/>
            <p:cNvSpPr/>
            <p:nvPr/>
          </p:nvSpPr>
          <p:spPr>
            <a:xfrm>
              <a:off x="6193094" y="1908770"/>
              <a:ext cx="96493" cy="96493"/>
            </a:xfrm>
            <a:prstGeom prst="rect">
              <a:avLst/>
            </a:prstGeom>
            <a:solidFill>
              <a:schemeClr val="tx1">
                <a:lumMod val="85000"/>
                <a:lumOff val="1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3" name="Rectangle 32"/>
            <p:cNvSpPr/>
            <p:nvPr/>
          </p:nvSpPr>
          <p:spPr>
            <a:xfrm>
              <a:off x="6289587" y="1908770"/>
              <a:ext cx="96493" cy="96493"/>
            </a:xfrm>
            <a:prstGeom prst="rect">
              <a:avLst/>
            </a:prstGeom>
            <a:solidFill>
              <a:schemeClr val="tx1">
                <a:lumMod val="75000"/>
                <a:lumOff val="2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4" name="Rectangle 33"/>
            <p:cNvSpPr/>
            <p:nvPr/>
          </p:nvSpPr>
          <p:spPr>
            <a:xfrm>
              <a:off x="6386080" y="1908770"/>
              <a:ext cx="96493" cy="96493"/>
            </a:xfrm>
            <a:prstGeom prst="rect">
              <a:avLst/>
            </a:prstGeom>
            <a:solidFill>
              <a:schemeClr val="tx1">
                <a:lumMod val="65000"/>
                <a:lumOff val="3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5" name="Rectangle 34"/>
            <p:cNvSpPr/>
            <p:nvPr/>
          </p:nvSpPr>
          <p:spPr>
            <a:xfrm>
              <a:off x="6482573" y="1908770"/>
              <a:ext cx="96493" cy="96493"/>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6" name="Rectangle 35"/>
            <p:cNvSpPr/>
            <p:nvPr/>
          </p:nvSpPr>
          <p:spPr>
            <a:xfrm>
              <a:off x="6579066" y="1908770"/>
              <a:ext cx="96493" cy="96493"/>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7" name="Rectangle 36"/>
            <p:cNvSpPr/>
            <p:nvPr/>
          </p:nvSpPr>
          <p:spPr>
            <a:xfrm>
              <a:off x="6000108" y="2003253"/>
              <a:ext cx="96493" cy="96493"/>
            </a:xfrm>
            <a:prstGeom prst="rect">
              <a:avLst/>
            </a:prstGeom>
            <a:solidFill>
              <a:schemeClr val="bg1">
                <a:lumMod val="7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8" name="Rectangle 37"/>
            <p:cNvSpPr/>
            <p:nvPr/>
          </p:nvSpPr>
          <p:spPr>
            <a:xfrm>
              <a:off x="6096601" y="2003253"/>
              <a:ext cx="96493" cy="96493"/>
            </a:xfrm>
            <a:prstGeom prst="rect">
              <a:avLst/>
            </a:prstGeom>
            <a:solidFill>
              <a:schemeClr val="tx1">
                <a:lumMod val="75000"/>
                <a:lumOff val="2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9" name="Rectangle 38"/>
            <p:cNvSpPr/>
            <p:nvPr/>
          </p:nvSpPr>
          <p:spPr>
            <a:xfrm>
              <a:off x="6193094" y="2003253"/>
              <a:ext cx="96493" cy="96493"/>
            </a:xfrm>
            <a:prstGeom prst="rect">
              <a:avLst/>
            </a:prstGeom>
            <a:solidFill>
              <a:schemeClr val="tx1">
                <a:lumMod val="75000"/>
                <a:lumOff val="2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0" name="Rectangle 39"/>
            <p:cNvSpPr/>
            <p:nvPr/>
          </p:nvSpPr>
          <p:spPr>
            <a:xfrm>
              <a:off x="6289587" y="2003253"/>
              <a:ext cx="96493" cy="96493"/>
            </a:xfrm>
            <a:prstGeom prst="rect">
              <a:avLst/>
            </a:prstGeom>
            <a:solidFill>
              <a:schemeClr val="tx1">
                <a:lumMod val="75000"/>
                <a:lumOff val="2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1" name="Rectangle 40"/>
            <p:cNvSpPr/>
            <p:nvPr/>
          </p:nvSpPr>
          <p:spPr>
            <a:xfrm>
              <a:off x="6386080" y="2003253"/>
              <a:ext cx="96493" cy="96493"/>
            </a:xfrm>
            <a:prstGeom prst="rect">
              <a:avLst/>
            </a:prstGeom>
            <a:solidFill>
              <a:schemeClr val="bg1">
                <a:lumMod val="7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2" name="Rectangle 41"/>
            <p:cNvSpPr/>
            <p:nvPr/>
          </p:nvSpPr>
          <p:spPr>
            <a:xfrm>
              <a:off x="6482573" y="2003253"/>
              <a:ext cx="96493" cy="96493"/>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3" name="Rectangle 42"/>
            <p:cNvSpPr/>
            <p:nvPr/>
          </p:nvSpPr>
          <p:spPr>
            <a:xfrm>
              <a:off x="6579066" y="2003253"/>
              <a:ext cx="96493" cy="96493"/>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4" name="Rectangle 43"/>
            <p:cNvSpPr/>
            <p:nvPr/>
          </p:nvSpPr>
          <p:spPr>
            <a:xfrm>
              <a:off x="6000108" y="2099746"/>
              <a:ext cx="96493" cy="96493"/>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5" name="Rectangle 44"/>
            <p:cNvSpPr/>
            <p:nvPr/>
          </p:nvSpPr>
          <p:spPr>
            <a:xfrm>
              <a:off x="6096601" y="2099746"/>
              <a:ext cx="96493" cy="96493"/>
            </a:xfrm>
            <a:prstGeom prst="rect">
              <a:avLst/>
            </a:prstGeom>
            <a:solidFill>
              <a:schemeClr val="bg1">
                <a:lumMod val="7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6" name="Rectangle 45"/>
            <p:cNvSpPr/>
            <p:nvPr/>
          </p:nvSpPr>
          <p:spPr>
            <a:xfrm>
              <a:off x="6193094" y="2099746"/>
              <a:ext cx="96493" cy="96493"/>
            </a:xfrm>
            <a:prstGeom prst="rect">
              <a:avLst/>
            </a:prstGeom>
            <a:solidFill>
              <a:schemeClr val="tx1">
                <a:lumMod val="65000"/>
                <a:lumOff val="3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7" name="Rectangle 46"/>
            <p:cNvSpPr/>
            <p:nvPr/>
          </p:nvSpPr>
          <p:spPr>
            <a:xfrm>
              <a:off x="6289587" y="2099746"/>
              <a:ext cx="96493" cy="96493"/>
            </a:xfrm>
            <a:prstGeom prst="rect">
              <a:avLst/>
            </a:prstGeom>
            <a:solidFill>
              <a:schemeClr val="bg1">
                <a:lumMod val="7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8" name="Rectangle 47"/>
            <p:cNvSpPr/>
            <p:nvPr/>
          </p:nvSpPr>
          <p:spPr>
            <a:xfrm>
              <a:off x="6386080" y="2099746"/>
              <a:ext cx="96493" cy="96493"/>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9" name="Rectangle 48"/>
            <p:cNvSpPr/>
            <p:nvPr/>
          </p:nvSpPr>
          <p:spPr>
            <a:xfrm>
              <a:off x="6482573" y="2099746"/>
              <a:ext cx="96493" cy="96493"/>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0" name="Rectangle 49"/>
            <p:cNvSpPr/>
            <p:nvPr/>
          </p:nvSpPr>
          <p:spPr>
            <a:xfrm>
              <a:off x="6579066" y="2099746"/>
              <a:ext cx="96493" cy="96493"/>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1" name="Rectangle 50"/>
            <p:cNvSpPr/>
            <p:nvPr/>
          </p:nvSpPr>
          <p:spPr>
            <a:xfrm>
              <a:off x="6000108" y="2194229"/>
              <a:ext cx="96493" cy="96493"/>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2" name="Rectangle 51"/>
            <p:cNvSpPr/>
            <p:nvPr/>
          </p:nvSpPr>
          <p:spPr>
            <a:xfrm>
              <a:off x="6096601" y="2194229"/>
              <a:ext cx="96493" cy="96493"/>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3" name="Rectangle 52"/>
            <p:cNvSpPr/>
            <p:nvPr/>
          </p:nvSpPr>
          <p:spPr>
            <a:xfrm>
              <a:off x="6193094" y="2194229"/>
              <a:ext cx="96493" cy="96493"/>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4" name="Rectangle 53"/>
            <p:cNvSpPr/>
            <p:nvPr/>
          </p:nvSpPr>
          <p:spPr>
            <a:xfrm>
              <a:off x="6289587" y="2194229"/>
              <a:ext cx="96493" cy="96493"/>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5" name="Rectangle 54"/>
            <p:cNvSpPr/>
            <p:nvPr/>
          </p:nvSpPr>
          <p:spPr>
            <a:xfrm>
              <a:off x="6386080" y="2194229"/>
              <a:ext cx="96493" cy="96493"/>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6" name="Rectangle 55"/>
            <p:cNvSpPr/>
            <p:nvPr/>
          </p:nvSpPr>
          <p:spPr>
            <a:xfrm>
              <a:off x="6482573" y="2194229"/>
              <a:ext cx="96493" cy="96493"/>
            </a:xfrm>
            <a:prstGeom prst="rect">
              <a:avLst/>
            </a:prstGeom>
            <a:solidFill>
              <a:schemeClr val="bg1">
                <a:lumMod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7" name="Rectangle 56"/>
            <p:cNvSpPr/>
            <p:nvPr/>
          </p:nvSpPr>
          <p:spPr>
            <a:xfrm>
              <a:off x="6579066" y="2194229"/>
              <a:ext cx="96493" cy="96493"/>
            </a:xfrm>
            <a:prstGeom prst="rect">
              <a:avLst/>
            </a:prstGeom>
            <a:solidFill>
              <a:schemeClr val="tx1">
                <a:lumMod val="75000"/>
                <a:lumOff val="2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8" name="Rectangle 57"/>
            <p:cNvSpPr/>
            <p:nvPr/>
          </p:nvSpPr>
          <p:spPr>
            <a:xfrm>
              <a:off x="6000108" y="2288712"/>
              <a:ext cx="96493" cy="96493"/>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9" name="Rectangle 58"/>
            <p:cNvSpPr/>
            <p:nvPr/>
          </p:nvSpPr>
          <p:spPr>
            <a:xfrm>
              <a:off x="6096601" y="2288712"/>
              <a:ext cx="96493" cy="96493"/>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0" name="Rectangle 59"/>
            <p:cNvSpPr/>
            <p:nvPr/>
          </p:nvSpPr>
          <p:spPr>
            <a:xfrm>
              <a:off x="6193094" y="2288712"/>
              <a:ext cx="96493" cy="96493"/>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1" name="Rectangle 60"/>
            <p:cNvSpPr/>
            <p:nvPr/>
          </p:nvSpPr>
          <p:spPr>
            <a:xfrm>
              <a:off x="6289587" y="2288712"/>
              <a:ext cx="96493" cy="96493"/>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2" name="Rectangle 61"/>
            <p:cNvSpPr/>
            <p:nvPr/>
          </p:nvSpPr>
          <p:spPr>
            <a:xfrm>
              <a:off x="6386080" y="2288712"/>
              <a:ext cx="96493" cy="96493"/>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3" name="Rectangle 62"/>
            <p:cNvSpPr/>
            <p:nvPr/>
          </p:nvSpPr>
          <p:spPr>
            <a:xfrm>
              <a:off x="6482573" y="2288712"/>
              <a:ext cx="96493" cy="96493"/>
            </a:xfrm>
            <a:prstGeom prst="rect">
              <a:avLst/>
            </a:prstGeom>
            <a:solidFill>
              <a:schemeClr val="tx1">
                <a:lumMod val="75000"/>
                <a:lumOff val="2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4" name="Rectangle 63"/>
            <p:cNvSpPr/>
            <p:nvPr/>
          </p:nvSpPr>
          <p:spPr>
            <a:xfrm>
              <a:off x="6579066" y="2288712"/>
              <a:ext cx="96493" cy="96493"/>
            </a:xfrm>
            <a:prstGeom prst="rect">
              <a:avLst/>
            </a:prstGeom>
            <a:solidFill>
              <a:schemeClr val="tx1">
                <a:lumMod val="85000"/>
                <a:lumOff val="1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66" name="Rectangle 65"/>
          <p:cNvSpPr/>
          <p:nvPr/>
        </p:nvSpPr>
        <p:spPr>
          <a:xfrm>
            <a:off x="1671924" y="2821131"/>
            <a:ext cx="886781" cy="461665"/>
          </a:xfrm>
          <a:prstGeom prst="rect">
            <a:avLst/>
          </a:prstGeom>
        </p:spPr>
        <p:txBody>
          <a:bodyPr wrap="none">
            <a:spAutoFit/>
          </a:bodyPr>
          <a:lstStyle/>
          <a:p>
            <a:r>
              <a:rPr lang="en-US" sz="2400" dirty="0" smtClean="0">
                <a:solidFill>
                  <a:schemeClr val="tx1">
                    <a:lumMod val="75000"/>
                    <a:lumOff val="25000"/>
                  </a:schemeClr>
                </a:solidFill>
                <a:latin typeface="Arial" panose="020B0604020202020204" pitchFamily="34" charset="0"/>
                <a:cs typeface="Arial" panose="020B0604020202020204" pitchFamily="34" charset="0"/>
              </a:rPr>
              <a:t>Point</a:t>
            </a:r>
            <a:endParaRPr lang="en-AU" sz="2400"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67" name="Rectangle 66"/>
          <p:cNvSpPr/>
          <p:nvPr/>
        </p:nvSpPr>
        <p:spPr>
          <a:xfrm>
            <a:off x="3104812" y="2821131"/>
            <a:ext cx="768159" cy="461665"/>
          </a:xfrm>
          <a:prstGeom prst="rect">
            <a:avLst/>
          </a:prstGeom>
        </p:spPr>
        <p:txBody>
          <a:bodyPr wrap="none">
            <a:spAutoFit/>
          </a:bodyPr>
          <a:lstStyle/>
          <a:p>
            <a:pPr algn="ctr"/>
            <a:r>
              <a:rPr lang="en-US" sz="2400" dirty="0" smtClean="0">
                <a:solidFill>
                  <a:schemeClr val="tx1">
                    <a:lumMod val="75000"/>
                    <a:lumOff val="25000"/>
                  </a:schemeClr>
                </a:solidFill>
                <a:latin typeface="Arial" panose="020B0604020202020204" pitchFamily="34" charset="0"/>
                <a:cs typeface="Arial" panose="020B0604020202020204" pitchFamily="34" charset="0"/>
              </a:rPr>
              <a:t>Line</a:t>
            </a:r>
            <a:endParaRPr lang="en-AU" sz="2400"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68" name="Rectangle 67"/>
          <p:cNvSpPr/>
          <p:nvPr/>
        </p:nvSpPr>
        <p:spPr>
          <a:xfrm>
            <a:off x="4569854" y="2845868"/>
            <a:ext cx="1298753" cy="461665"/>
          </a:xfrm>
          <a:prstGeom prst="rect">
            <a:avLst/>
          </a:prstGeom>
        </p:spPr>
        <p:txBody>
          <a:bodyPr wrap="none">
            <a:spAutoFit/>
          </a:bodyPr>
          <a:lstStyle/>
          <a:p>
            <a:pPr algn="ctr"/>
            <a:r>
              <a:rPr lang="en-US" sz="2400" dirty="0" smtClean="0">
                <a:solidFill>
                  <a:schemeClr val="tx1">
                    <a:lumMod val="75000"/>
                    <a:lumOff val="25000"/>
                  </a:schemeClr>
                </a:solidFill>
                <a:latin typeface="Arial" panose="020B0604020202020204" pitchFamily="34" charset="0"/>
                <a:cs typeface="Arial" panose="020B0604020202020204" pitchFamily="34" charset="0"/>
              </a:rPr>
              <a:t>Polygon</a:t>
            </a:r>
            <a:endParaRPr lang="en-AU" sz="2400"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69" name="Rectangle 68"/>
          <p:cNvSpPr/>
          <p:nvPr/>
        </p:nvSpPr>
        <p:spPr>
          <a:xfrm>
            <a:off x="6435270" y="2851684"/>
            <a:ext cx="1091967" cy="461665"/>
          </a:xfrm>
          <a:prstGeom prst="rect">
            <a:avLst/>
          </a:prstGeom>
        </p:spPr>
        <p:txBody>
          <a:bodyPr wrap="none">
            <a:spAutoFit/>
          </a:bodyPr>
          <a:lstStyle/>
          <a:p>
            <a:pPr algn="ctr"/>
            <a:r>
              <a:rPr lang="en-US" sz="2400" dirty="0" smtClean="0">
                <a:solidFill>
                  <a:schemeClr val="tx1">
                    <a:lumMod val="75000"/>
                    <a:lumOff val="25000"/>
                  </a:schemeClr>
                </a:solidFill>
                <a:latin typeface="Arial" panose="020B0604020202020204" pitchFamily="34" charset="0"/>
                <a:cs typeface="Arial" panose="020B0604020202020204" pitchFamily="34" charset="0"/>
              </a:rPr>
              <a:t>Raster</a:t>
            </a:r>
            <a:endParaRPr lang="en-AU" sz="2400" dirty="0">
              <a:solidFill>
                <a:schemeClr val="tx1">
                  <a:lumMod val="75000"/>
                  <a:lumOff val="2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4833638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4633" y="112066"/>
            <a:ext cx="7705956" cy="707886"/>
          </a:xfrm>
        </p:spPr>
        <p:txBody>
          <a:bodyPr/>
          <a:lstStyle/>
          <a:p>
            <a:r>
              <a:rPr lang="en-US" dirty="0" smtClean="0"/>
              <a:t>Examples: Point</a:t>
            </a:r>
            <a:br>
              <a:rPr lang="en-US" dirty="0" smtClean="0"/>
            </a:br>
            <a:r>
              <a:rPr lang="en-US" sz="1600" dirty="0" smtClean="0"/>
              <a:t>Mental Health – Location of people seeking online treatment for mental health</a:t>
            </a:r>
            <a:endParaRPr lang="en-AU" sz="1600" dirty="0"/>
          </a:p>
        </p:txBody>
      </p:sp>
      <p:sp>
        <p:nvSpPr>
          <p:cNvPr id="8" name="Text Placeholder 7"/>
          <p:cNvSpPr>
            <a:spLocks noGrp="1"/>
          </p:cNvSpPr>
          <p:nvPr>
            <p:ph type="body" sz="quarter" idx="14"/>
          </p:nvPr>
        </p:nvSpPr>
        <p:spPr>
          <a:xfrm>
            <a:off x="5846342" y="4677219"/>
            <a:ext cx="2140678" cy="397201"/>
          </a:xfrm>
        </p:spPr>
        <p:txBody>
          <a:bodyPr/>
          <a:lstStyle/>
          <a:p>
            <a:r>
              <a:rPr lang="en-AU" dirty="0"/>
              <a:t>Introducing </a:t>
            </a:r>
            <a:r>
              <a:rPr lang="en-AU" dirty="0" smtClean="0"/>
              <a:t>spatial data</a:t>
            </a:r>
            <a:endParaRPr lang="en-AU" dirty="0"/>
          </a:p>
        </p:txBody>
      </p:sp>
      <p:sp>
        <p:nvSpPr>
          <p:cNvPr id="5" name="Slide Number Placeholder 4"/>
          <p:cNvSpPr>
            <a:spLocks noGrp="1"/>
          </p:cNvSpPr>
          <p:nvPr>
            <p:ph type="sldNum" sz="quarter" idx="4"/>
          </p:nvPr>
        </p:nvSpPr>
        <p:spPr/>
        <p:txBody>
          <a:bodyPr/>
          <a:lstStyle/>
          <a:p>
            <a:fld id="{8A657B52-D046-4802-A3DE-55E7ED70298C}" type="slidenum">
              <a:rPr lang="en-AU" smtClean="0"/>
              <a:pPr/>
              <a:t>13</a:t>
            </a:fld>
            <a:endParaRPr lang="en-AU" dirty="0"/>
          </a:p>
        </p:txBody>
      </p:sp>
      <p:pic>
        <p:nvPicPr>
          <p:cNvPr id="6" name="Picture 5"/>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666479" y="827801"/>
            <a:ext cx="3766008" cy="3424713"/>
          </a:xfrm>
          <a:prstGeom prst="rect">
            <a:avLst/>
          </a:prstGeom>
        </p:spPr>
      </p:pic>
    </p:spTree>
    <p:extLst>
      <p:ext uri="{BB962C8B-B14F-4D97-AF65-F5344CB8AC3E}">
        <p14:creationId xmlns:p14="http://schemas.microsoft.com/office/powerpoint/2010/main" val="357641313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4633" y="112066"/>
            <a:ext cx="7643311" cy="707886"/>
          </a:xfrm>
        </p:spPr>
        <p:txBody>
          <a:bodyPr/>
          <a:lstStyle/>
          <a:p>
            <a:r>
              <a:rPr lang="en-US" dirty="0" smtClean="0"/>
              <a:t>Line + polygon</a:t>
            </a:r>
            <a:br>
              <a:rPr lang="en-US" dirty="0" smtClean="0"/>
            </a:br>
            <a:r>
              <a:rPr lang="en-US" sz="1600" dirty="0" smtClean="0"/>
              <a:t>National Transport Regulatory Reform - Heavy vehicle road access networks</a:t>
            </a:r>
            <a:endParaRPr lang="en-AU" sz="1600" dirty="0"/>
          </a:p>
        </p:txBody>
      </p:sp>
      <p:sp>
        <p:nvSpPr>
          <p:cNvPr id="8" name="Text Placeholder 7"/>
          <p:cNvSpPr>
            <a:spLocks noGrp="1"/>
          </p:cNvSpPr>
          <p:nvPr>
            <p:ph type="body" sz="quarter" idx="14"/>
          </p:nvPr>
        </p:nvSpPr>
        <p:spPr>
          <a:xfrm>
            <a:off x="5846342" y="4677219"/>
            <a:ext cx="2140678" cy="397201"/>
          </a:xfrm>
        </p:spPr>
        <p:txBody>
          <a:bodyPr/>
          <a:lstStyle/>
          <a:p>
            <a:r>
              <a:rPr lang="en-AU" dirty="0"/>
              <a:t>Introducing s</a:t>
            </a:r>
            <a:r>
              <a:rPr lang="en-AU" dirty="0" smtClean="0"/>
              <a:t>patial data</a:t>
            </a:r>
            <a:endParaRPr lang="en-AU" dirty="0"/>
          </a:p>
        </p:txBody>
      </p:sp>
      <p:sp>
        <p:nvSpPr>
          <p:cNvPr id="5" name="Slide Number Placeholder 4"/>
          <p:cNvSpPr>
            <a:spLocks noGrp="1"/>
          </p:cNvSpPr>
          <p:nvPr>
            <p:ph type="sldNum" sz="quarter" idx="4"/>
          </p:nvPr>
        </p:nvSpPr>
        <p:spPr/>
        <p:txBody>
          <a:bodyPr/>
          <a:lstStyle/>
          <a:p>
            <a:fld id="{8A657B52-D046-4802-A3DE-55E7ED70298C}" type="slidenum">
              <a:rPr lang="en-AU" smtClean="0"/>
              <a:pPr/>
              <a:t>14</a:t>
            </a:fld>
            <a:endParaRPr lang="en-AU" dirty="0"/>
          </a:p>
        </p:txBody>
      </p:sp>
      <p:pic>
        <p:nvPicPr>
          <p:cNvPr id="70" name="Picture 69" descr="Figure 6.9 panel a. This chart is map of Australia showing 25 or 26 metre B-double access. There is a broad network of roads accessible to these vehicles."/>
          <p:cNvPicPr/>
          <p:nvPr/>
        </p:nvPicPr>
        <p:blipFill>
          <a:blip r:embed="rId3" cstate="print">
            <a:extLst>
              <a:ext uri="{28A0092B-C50C-407E-A947-70E740481C1C}">
                <a14:useLocalDpi xmlns:a14="http://schemas.microsoft.com/office/drawing/2010/main"/>
              </a:ext>
            </a:extLst>
          </a:blip>
          <a:stretch>
            <a:fillRect/>
          </a:stretch>
        </p:blipFill>
        <p:spPr>
          <a:xfrm>
            <a:off x="1412137" y="705551"/>
            <a:ext cx="6319727" cy="3635585"/>
          </a:xfrm>
          <a:prstGeom prst="rect">
            <a:avLst/>
          </a:prstGeom>
        </p:spPr>
      </p:pic>
      <p:pic>
        <p:nvPicPr>
          <p:cNvPr id="71" name="Picture 70"/>
          <p:cNvPicPr/>
          <p:nvPr/>
        </p:nvPicPr>
        <p:blipFill>
          <a:blip r:embed="rId4" cstate="print">
            <a:extLst>
              <a:ext uri="{28A0092B-C50C-407E-A947-70E740481C1C}">
                <a14:useLocalDpi xmlns:a14="http://schemas.microsoft.com/office/drawing/2010/main"/>
              </a:ext>
            </a:extLst>
          </a:blip>
          <a:srcRect/>
          <a:stretch>
            <a:fillRect/>
          </a:stretch>
        </p:blipFill>
        <p:spPr bwMode="auto">
          <a:xfrm>
            <a:off x="2529840" y="4280977"/>
            <a:ext cx="4084320" cy="396240"/>
          </a:xfrm>
          <a:prstGeom prst="rect">
            <a:avLst/>
          </a:prstGeom>
          <a:noFill/>
          <a:ln>
            <a:noFill/>
          </a:ln>
        </p:spPr>
      </p:pic>
    </p:spTree>
    <p:extLst>
      <p:ext uri="{BB962C8B-B14F-4D97-AF65-F5344CB8AC3E}">
        <p14:creationId xmlns:p14="http://schemas.microsoft.com/office/powerpoint/2010/main" val="67090625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4633" y="112066"/>
            <a:ext cx="5402441" cy="461665"/>
          </a:xfrm>
        </p:spPr>
        <p:txBody>
          <a:bodyPr/>
          <a:lstStyle/>
          <a:p>
            <a:r>
              <a:rPr lang="en-AU" dirty="0" smtClean="0"/>
              <a:t>Coordinate Reference Systems in R</a:t>
            </a:r>
            <a:endParaRPr lang="en-AU" dirty="0"/>
          </a:p>
        </p:txBody>
      </p:sp>
      <p:sp>
        <p:nvSpPr>
          <p:cNvPr id="3" name="Content Placeholder 2"/>
          <p:cNvSpPr>
            <a:spLocks noGrp="1"/>
          </p:cNvSpPr>
          <p:nvPr>
            <p:ph idx="1"/>
          </p:nvPr>
        </p:nvSpPr>
        <p:spPr/>
        <p:txBody>
          <a:bodyPr>
            <a:normAutofit/>
          </a:bodyPr>
          <a:lstStyle/>
          <a:p>
            <a:r>
              <a:rPr lang="en-AU" dirty="0" smtClean="0">
                <a:solidFill>
                  <a:schemeClr val="tx1">
                    <a:lumMod val="75000"/>
                    <a:lumOff val="25000"/>
                  </a:schemeClr>
                </a:solidFill>
              </a:rPr>
              <a:t>How coordinates relate to physical locations.</a:t>
            </a:r>
          </a:p>
          <a:p>
            <a:r>
              <a:rPr lang="en-AU" dirty="0" smtClean="0">
                <a:solidFill>
                  <a:schemeClr val="tx1">
                    <a:lumMod val="75000"/>
                    <a:lumOff val="25000"/>
                  </a:schemeClr>
                </a:solidFill>
              </a:rPr>
              <a:t>CRS has various attributes:</a:t>
            </a:r>
          </a:p>
        </p:txBody>
      </p:sp>
      <p:sp>
        <p:nvSpPr>
          <p:cNvPr id="4" name="Text Placeholder 3"/>
          <p:cNvSpPr>
            <a:spLocks noGrp="1"/>
          </p:cNvSpPr>
          <p:nvPr>
            <p:ph type="body" sz="quarter" idx="14"/>
          </p:nvPr>
        </p:nvSpPr>
        <p:spPr>
          <a:xfrm>
            <a:off x="5846342" y="4677219"/>
            <a:ext cx="2140678" cy="397201"/>
          </a:xfrm>
        </p:spPr>
        <p:txBody>
          <a:bodyPr/>
          <a:lstStyle/>
          <a:p>
            <a:r>
              <a:rPr lang="en-AU" dirty="0"/>
              <a:t>Introducing </a:t>
            </a:r>
            <a:r>
              <a:rPr lang="en-AU" dirty="0" smtClean="0"/>
              <a:t>spatial data</a:t>
            </a:r>
            <a:endParaRPr lang="en-AU" dirty="0"/>
          </a:p>
        </p:txBody>
      </p:sp>
      <p:sp>
        <p:nvSpPr>
          <p:cNvPr id="5" name="Slide Number Placeholder 4"/>
          <p:cNvSpPr>
            <a:spLocks noGrp="1"/>
          </p:cNvSpPr>
          <p:nvPr>
            <p:ph type="sldNum" sz="quarter" idx="4"/>
          </p:nvPr>
        </p:nvSpPr>
        <p:spPr/>
        <p:txBody>
          <a:bodyPr/>
          <a:lstStyle/>
          <a:p>
            <a:fld id="{8A657B52-D046-4802-A3DE-55E7ED70298C}" type="slidenum">
              <a:rPr lang="en-AU" smtClean="0"/>
              <a:pPr/>
              <a:t>15</a:t>
            </a:fld>
            <a:endParaRPr lang="en-AU" dirty="0"/>
          </a:p>
        </p:txBody>
      </p:sp>
      <p:pic>
        <p:nvPicPr>
          <p:cNvPr id="6" name="Picture 11"/>
          <p:cNvPicPr>
            <a:picLocks noChangeAspect="1"/>
          </p:cNvPicPr>
          <p:nvPr/>
        </p:nvPicPr>
        <p:blipFill>
          <a:blip r:embed="rId3"/>
          <a:stretch>
            <a:fillRect/>
          </a:stretch>
        </p:blipFill>
        <p:spPr>
          <a:xfrm>
            <a:off x="316302" y="2501495"/>
            <a:ext cx="2213450" cy="2128013"/>
          </a:xfrm>
          <a:prstGeom prst="rect">
            <a:avLst/>
          </a:prstGeom>
        </p:spPr>
      </p:pic>
      <p:pic>
        <p:nvPicPr>
          <p:cNvPr id="7" name="Picture 12"/>
          <p:cNvPicPr>
            <a:picLocks noChangeAspect="1"/>
          </p:cNvPicPr>
          <p:nvPr/>
        </p:nvPicPr>
        <p:blipFill>
          <a:blip r:embed="rId4"/>
          <a:stretch>
            <a:fillRect/>
          </a:stretch>
        </p:blipFill>
        <p:spPr>
          <a:xfrm>
            <a:off x="6279703" y="2501495"/>
            <a:ext cx="1811874" cy="2068276"/>
          </a:xfrm>
          <a:prstGeom prst="rect">
            <a:avLst/>
          </a:prstGeom>
        </p:spPr>
      </p:pic>
      <p:sp>
        <p:nvSpPr>
          <p:cNvPr id="8" name="Right Arrow 13"/>
          <p:cNvSpPr/>
          <p:nvPr/>
        </p:nvSpPr>
        <p:spPr>
          <a:xfrm>
            <a:off x="2624331" y="3247642"/>
            <a:ext cx="3557933" cy="3190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 name="TextBox 14"/>
          <p:cNvSpPr txBox="1"/>
          <p:nvPr/>
        </p:nvSpPr>
        <p:spPr>
          <a:xfrm>
            <a:off x="929711" y="1862335"/>
            <a:ext cx="1086159" cy="369332"/>
          </a:xfrm>
          <a:prstGeom prst="rect">
            <a:avLst/>
          </a:prstGeom>
          <a:noFill/>
        </p:spPr>
        <p:txBody>
          <a:bodyPr wrap="square" rtlCol="0">
            <a:spAutoFit/>
          </a:bodyPr>
          <a:lstStyle/>
          <a:p>
            <a:r>
              <a:rPr lang="en-AU" b="1" dirty="0" smtClean="0">
                <a:solidFill>
                  <a:schemeClr val="tx1">
                    <a:lumMod val="75000"/>
                    <a:lumOff val="25000"/>
                  </a:schemeClr>
                </a:solidFill>
                <a:latin typeface="Arial" panose="020B0604020202020204" pitchFamily="34" charset="0"/>
                <a:cs typeface="Arial" panose="020B0604020202020204" pitchFamily="34" charset="0"/>
              </a:rPr>
              <a:t>Ellipses</a:t>
            </a:r>
            <a:endParaRPr lang="en-AU" b="1"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10" name="TextBox 15"/>
          <p:cNvSpPr txBox="1"/>
          <p:nvPr/>
        </p:nvSpPr>
        <p:spPr>
          <a:xfrm>
            <a:off x="6554270" y="1862335"/>
            <a:ext cx="1355334" cy="369332"/>
          </a:xfrm>
          <a:prstGeom prst="rect">
            <a:avLst/>
          </a:prstGeom>
          <a:noFill/>
        </p:spPr>
        <p:txBody>
          <a:bodyPr wrap="square" rtlCol="0">
            <a:spAutoFit/>
          </a:bodyPr>
          <a:lstStyle/>
          <a:p>
            <a:r>
              <a:rPr lang="en-AU" b="1" dirty="0" smtClean="0">
                <a:solidFill>
                  <a:schemeClr val="tx1">
                    <a:lumMod val="75000"/>
                    <a:lumOff val="25000"/>
                  </a:schemeClr>
                </a:solidFill>
                <a:latin typeface="Arial" panose="020B0604020202020204" pitchFamily="34" charset="0"/>
                <a:cs typeface="Arial" panose="020B0604020202020204" pitchFamily="34" charset="0"/>
              </a:rPr>
              <a:t>Projection</a:t>
            </a:r>
            <a:endParaRPr lang="en-AU" b="1"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11" name="TextBox 16"/>
          <p:cNvSpPr txBox="1"/>
          <p:nvPr/>
        </p:nvSpPr>
        <p:spPr>
          <a:xfrm>
            <a:off x="2851150" y="1777485"/>
            <a:ext cx="2925924" cy="1200329"/>
          </a:xfrm>
          <a:prstGeom prst="rect">
            <a:avLst/>
          </a:prstGeom>
          <a:noFill/>
        </p:spPr>
        <p:txBody>
          <a:bodyPr wrap="square" rtlCol="0">
            <a:spAutoFit/>
          </a:bodyPr>
          <a:lstStyle/>
          <a:p>
            <a:pPr algn="ctr"/>
            <a:r>
              <a:rPr lang="en-AU" b="1" dirty="0">
                <a:solidFill>
                  <a:schemeClr val="tx1">
                    <a:lumMod val="75000"/>
                    <a:lumOff val="25000"/>
                  </a:schemeClr>
                </a:solidFill>
                <a:latin typeface="Arial" panose="020B0604020202020204" pitchFamily="34" charset="0"/>
                <a:cs typeface="Arial" panose="020B0604020202020204" pitchFamily="34" charset="0"/>
              </a:rPr>
              <a:t>Datum: </a:t>
            </a:r>
            <a:r>
              <a:rPr lang="en-AU" dirty="0">
                <a:solidFill>
                  <a:schemeClr val="tx1">
                    <a:lumMod val="75000"/>
                    <a:lumOff val="25000"/>
                  </a:schemeClr>
                </a:solidFill>
                <a:latin typeface="Arial" panose="020B0604020202020204" pitchFamily="34" charset="0"/>
                <a:cs typeface="Arial" panose="020B0604020202020204" pitchFamily="34" charset="0"/>
              </a:rPr>
              <a:t>defines the origin and orientation of coordinate </a:t>
            </a:r>
            <a:r>
              <a:rPr lang="en-AU" dirty="0" smtClean="0">
                <a:solidFill>
                  <a:schemeClr val="tx1">
                    <a:lumMod val="75000"/>
                    <a:lumOff val="25000"/>
                  </a:schemeClr>
                </a:solidFill>
                <a:latin typeface="Arial" panose="020B0604020202020204" pitchFamily="34" charset="0"/>
                <a:cs typeface="Arial" panose="020B0604020202020204" pitchFamily="34" charset="0"/>
              </a:rPr>
              <a:t>axis on the ellipsoid</a:t>
            </a:r>
            <a:endParaRPr lang="en-AU" dirty="0">
              <a:solidFill>
                <a:schemeClr val="tx1">
                  <a:lumMod val="75000"/>
                  <a:lumOff val="2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9414257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966158" y="1023667"/>
            <a:ext cx="7334896" cy="3094750"/>
            <a:chOff x="977660" y="1173191"/>
            <a:chExt cx="7334896" cy="3094750"/>
          </a:xfrm>
        </p:grpSpPr>
        <p:grpSp>
          <p:nvGrpSpPr>
            <p:cNvPr id="7" name="Group 6"/>
            <p:cNvGrpSpPr/>
            <p:nvPr/>
          </p:nvGrpSpPr>
          <p:grpSpPr>
            <a:xfrm>
              <a:off x="977660" y="1173191"/>
              <a:ext cx="7334896" cy="3094750"/>
              <a:chOff x="977660" y="1173191"/>
              <a:chExt cx="7334896" cy="3094750"/>
            </a:xfrm>
          </p:grpSpPr>
          <p:sp>
            <p:nvSpPr>
              <p:cNvPr id="10" name="Rectangle 9"/>
              <p:cNvSpPr/>
              <p:nvPr/>
            </p:nvSpPr>
            <p:spPr>
              <a:xfrm>
                <a:off x="977660" y="1173191"/>
                <a:ext cx="4129178" cy="309474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Rectangle 5"/>
              <p:cNvSpPr/>
              <p:nvPr/>
            </p:nvSpPr>
            <p:spPr>
              <a:xfrm>
                <a:off x="5106838" y="1173192"/>
                <a:ext cx="3205718" cy="3094749"/>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9" name="Rectangle 8"/>
            <p:cNvSpPr/>
            <p:nvPr/>
          </p:nvSpPr>
          <p:spPr>
            <a:xfrm>
              <a:off x="5342175" y="3716820"/>
              <a:ext cx="2735044" cy="400110"/>
            </a:xfrm>
            <a:prstGeom prst="rect">
              <a:avLst/>
            </a:prstGeom>
          </p:spPr>
          <p:txBody>
            <a:bodyPr wrap="none">
              <a:spAutoFit/>
            </a:bodyPr>
            <a:lstStyle/>
            <a:p>
              <a:pPr algn="ctr"/>
              <a:r>
                <a:rPr lang="en-US" sz="2000" dirty="0" smtClean="0">
                  <a:solidFill>
                    <a:schemeClr val="tx1">
                      <a:lumMod val="75000"/>
                      <a:lumOff val="25000"/>
                    </a:schemeClr>
                  </a:solidFill>
                  <a:latin typeface="Arial" panose="020B0604020202020204" pitchFamily="34" charset="0"/>
                  <a:cs typeface="Arial" panose="020B0604020202020204" pitchFamily="34" charset="0"/>
                </a:rPr>
                <a:t>New </a:t>
              </a:r>
              <a:r>
                <a:rPr lang="en-US" sz="2000" dirty="0">
                  <a:solidFill>
                    <a:schemeClr val="tx1">
                      <a:lumMod val="75000"/>
                      <a:lumOff val="25000"/>
                    </a:schemeClr>
                  </a:solidFill>
                  <a:latin typeface="Arial" panose="020B0604020202020204" pitchFamily="34" charset="0"/>
                  <a:cs typeface="Arial" panose="020B0604020202020204" pitchFamily="34" charset="0"/>
                </a:rPr>
                <a:t>g</a:t>
              </a:r>
              <a:r>
                <a:rPr lang="en-US" sz="2000" dirty="0" smtClean="0">
                  <a:solidFill>
                    <a:schemeClr val="tx1">
                      <a:lumMod val="75000"/>
                      <a:lumOff val="25000"/>
                    </a:schemeClr>
                  </a:solidFill>
                  <a:latin typeface="Arial" panose="020B0604020202020204" pitchFamily="34" charset="0"/>
                  <a:cs typeface="Arial" panose="020B0604020202020204" pitchFamily="34" charset="0"/>
                </a:rPr>
                <a:t>eometry column</a:t>
              </a:r>
              <a:endParaRPr lang="en-AU" sz="2000"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11" name="Rectangle 10"/>
            <p:cNvSpPr/>
            <p:nvPr/>
          </p:nvSpPr>
          <p:spPr>
            <a:xfrm>
              <a:off x="1781487" y="3716819"/>
              <a:ext cx="2305439" cy="400110"/>
            </a:xfrm>
            <a:prstGeom prst="rect">
              <a:avLst/>
            </a:prstGeom>
          </p:spPr>
          <p:txBody>
            <a:bodyPr wrap="none">
              <a:spAutoFit/>
            </a:bodyPr>
            <a:lstStyle/>
            <a:p>
              <a:pPr algn="ctr"/>
              <a:r>
                <a:rPr lang="en-US" sz="2000" dirty="0" smtClean="0">
                  <a:solidFill>
                    <a:schemeClr val="tx1">
                      <a:lumMod val="75000"/>
                      <a:lumOff val="25000"/>
                    </a:schemeClr>
                  </a:solidFill>
                  <a:latin typeface="Arial" panose="020B0604020202020204" pitchFamily="34" charset="0"/>
                  <a:cs typeface="Arial" panose="020B0604020202020204" pitchFamily="34" charset="0"/>
                </a:rPr>
                <a:t>Normal data frame</a:t>
              </a:r>
              <a:endParaRPr lang="en-AU" sz="2000" dirty="0">
                <a:solidFill>
                  <a:schemeClr val="tx1">
                    <a:lumMod val="75000"/>
                    <a:lumOff val="25000"/>
                  </a:schemeClr>
                </a:solidFill>
                <a:latin typeface="Arial" panose="020B0604020202020204" pitchFamily="34" charset="0"/>
                <a:cs typeface="Arial" panose="020B0604020202020204" pitchFamily="34" charset="0"/>
              </a:endParaRPr>
            </a:p>
          </p:txBody>
        </p:sp>
      </p:grpSp>
      <p:sp>
        <p:nvSpPr>
          <p:cNvPr id="2" name="Title 1"/>
          <p:cNvSpPr>
            <a:spLocks noGrp="1"/>
          </p:cNvSpPr>
          <p:nvPr>
            <p:ph type="title"/>
          </p:nvPr>
        </p:nvSpPr>
        <p:spPr>
          <a:xfrm>
            <a:off x="374633" y="112066"/>
            <a:ext cx="3794629" cy="461665"/>
          </a:xfrm>
        </p:spPr>
        <p:txBody>
          <a:bodyPr/>
          <a:lstStyle/>
          <a:p>
            <a:r>
              <a:rPr lang="en-US" dirty="0" smtClean="0"/>
              <a:t>Simple features package</a:t>
            </a:r>
            <a:endParaRPr lang="en-AU" dirty="0"/>
          </a:p>
        </p:txBody>
      </p:sp>
      <p:sp>
        <p:nvSpPr>
          <p:cNvPr id="8" name="Text Placeholder 7"/>
          <p:cNvSpPr>
            <a:spLocks noGrp="1"/>
          </p:cNvSpPr>
          <p:nvPr>
            <p:ph type="body" sz="quarter" idx="14"/>
          </p:nvPr>
        </p:nvSpPr>
        <p:spPr>
          <a:xfrm>
            <a:off x="5846342" y="4677219"/>
            <a:ext cx="2140678" cy="397201"/>
          </a:xfrm>
        </p:spPr>
        <p:txBody>
          <a:bodyPr/>
          <a:lstStyle/>
          <a:p>
            <a:r>
              <a:rPr lang="en-AU" dirty="0"/>
              <a:t>Introducing </a:t>
            </a:r>
            <a:r>
              <a:rPr lang="en-AU" dirty="0" smtClean="0"/>
              <a:t>spatial data</a:t>
            </a:r>
            <a:endParaRPr lang="en-AU" dirty="0"/>
          </a:p>
        </p:txBody>
      </p:sp>
      <p:sp>
        <p:nvSpPr>
          <p:cNvPr id="5" name="Slide Number Placeholder 4"/>
          <p:cNvSpPr>
            <a:spLocks noGrp="1"/>
          </p:cNvSpPr>
          <p:nvPr>
            <p:ph type="sldNum" sz="quarter" idx="4"/>
          </p:nvPr>
        </p:nvSpPr>
        <p:spPr/>
        <p:txBody>
          <a:bodyPr/>
          <a:lstStyle/>
          <a:p>
            <a:fld id="{8A657B52-D046-4802-A3DE-55E7ED70298C}" type="slidenum">
              <a:rPr lang="en-AU" smtClean="0"/>
              <a:pPr/>
              <a:t>16</a:t>
            </a:fld>
            <a:endParaRPr lang="en-AU" dirty="0"/>
          </a:p>
        </p:txBody>
      </p:sp>
      <p:graphicFrame>
        <p:nvGraphicFramePr>
          <p:cNvPr id="4" name="Table 3"/>
          <p:cNvGraphicFramePr>
            <a:graphicFrameLocks noGrp="1"/>
          </p:cNvGraphicFramePr>
          <p:nvPr>
            <p:extLst>
              <p:ext uri="{D42A27DB-BD31-4B8C-83A1-F6EECF244321}">
                <p14:modId xmlns:p14="http://schemas.microsoft.com/office/powerpoint/2010/main" val="269542750"/>
              </p:ext>
            </p:extLst>
          </p:nvPr>
        </p:nvGraphicFramePr>
        <p:xfrm>
          <a:off x="1069842" y="1149351"/>
          <a:ext cx="7125419" cy="2225040"/>
        </p:xfrm>
        <a:graphic>
          <a:graphicData uri="http://schemas.openxmlformats.org/drawingml/2006/table">
            <a:tbl>
              <a:tblPr firstRow="1" bandRow="1">
                <a:tableStyleId>{2D5ABB26-0587-4C30-8999-92F81FD0307C}</a:tableStyleId>
              </a:tblPr>
              <a:tblGrid>
                <a:gridCol w="1052423"/>
                <a:gridCol w="1621767"/>
                <a:gridCol w="1351471"/>
                <a:gridCol w="3099758"/>
              </a:tblGrid>
              <a:tr h="374416">
                <a:tc>
                  <a:txBody>
                    <a:bodyPr/>
                    <a:lstStyle/>
                    <a:p>
                      <a:r>
                        <a:rPr lang="en-AU" sz="2000" b="1" dirty="0" smtClean="0">
                          <a:latin typeface="Courier New" panose="02070309020205020404" pitchFamily="49" charset="0"/>
                          <a:cs typeface="Courier New" panose="02070309020205020404" pitchFamily="49" charset="0"/>
                        </a:rPr>
                        <a:t>State</a:t>
                      </a:r>
                      <a:endParaRPr lang="en-AU" sz="2000" b="1" dirty="0">
                        <a:latin typeface="Courier New" panose="02070309020205020404" pitchFamily="49" charset="0"/>
                        <a:cs typeface="Courier New" panose="02070309020205020404" pitchFamily="49" charset="0"/>
                      </a:endParaRPr>
                    </a:p>
                  </a:txBody>
                  <a:tcP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AU" sz="2000" b="1" dirty="0" smtClean="0">
                          <a:latin typeface="Courier New" panose="02070309020205020404" pitchFamily="49" charset="0"/>
                          <a:cs typeface="Courier New" panose="02070309020205020404" pitchFamily="49" charset="0"/>
                        </a:rPr>
                        <a:t>Date</a:t>
                      </a:r>
                      <a:endParaRPr lang="en-AU" sz="2000" b="1" dirty="0">
                        <a:latin typeface="Courier New" panose="02070309020205020404" pitchFamily="49" charset="0"/>
                        <a:cs typeface="Courier New" panose="02070309020205020404" pitchFamily="49" charset="0"/>
                      </a:endParaRPr>
                    </a:p>
                  </a:txBody>
                  <a:tcP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AU" sz="2000" b="1" dirty="0" err="1" smtClean="0">
                          <a:latin typeface="Courier New" panose="02070309020205020404" pitchFamily="49" charset="0"/>
                          <a:cs typeface="Courier New" panose="02070309020205020404" pitchFamily="49" charset="0"/>
                        </a:rPr>
                        <a:t>GSP</a:t>
                      </a:r>
                      <a:endParaRPr lang="en-AU" sz="2000" b="1" dirty="0">
                        <a:latin typeface="Courier New" panose="02070309020205020404" pitchFamily="49" charset="0"/>
                        <a:cs typeface="Courier New" panose="02070309020205020404" pitchFamily="49" charset="0"/>
                      </a:endParaRPr>
                    </a:p>
                  </a:txBody>
                  <a:tcP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AU" sz="2000" b="1" dirty="0" err="1" smtClean="0">
                          <a:latin typeface="Courier New" panose="02070309020205020404" pitchFamily="49" charset="0"/>
                          <a:cs typeface="Courier New" panose="02070309020205020404" pitchFamily="49" charset="0"/>
                        </a:rPr>
                        <a:t>Geom</a:t>
                      </a:r>
                      <a:endParaRPr lang="en-AU" sz="2000" b="1" dirty="0">
                        <a:latin typeface="Courier New" panose="02070309020205020404" pitchFamily="49" charset="0"/>
                        <a:cs typeface="Courier New" panose="02070309020205020404" pitchFamily="49" charset="0"/>
                      </a:endParaRPr>
                    </a:p>
                  </a:txBody>
                  <a:tcP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r>
              <a:tr h="350415">
                <a:tc>
                  <a:txBody>
                    <a:bodyPr/>
                    <a:lstStyle/>
                    <a:p>
                      <a:r>
                        <a:rPr lang="en-AU" dirty="0" smtClean="0">
                          <a:latin typeface="Courier New" panose="02070309020205020404" pitchFamily="49" charset="0"/>
                          <a:cs typeface="Courier New" panose="02070309020205020404" pitchFamily="49" charset="0"/>
                        </a:rPr>
                        <a:t>NSW</a:t>
                      </a:r>
                      <a:endParaRPr lang="en-AU" dirty="0">
                        <a:latin typeface="Courier New" panose="02070309020205020404" pitchFamily="49" charset="0"/>
                        <a:cs typeface="Courier New" panose="02070309020205020404" pitchFamily="49" charset="0"/>
                      </a:endParaRPr>
                    </a:p>
                  </a:txBody>
                  <a:tcP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AU" dirty="0" smtClean="0">
                          <a:latin typeface="Courier New" panose="02070309020205020404" pitchFamily="49" charset="0"/>
                          <a:cs typeface="Courier New" panose="02070309020205020404" pitchFamily="49" charset="0"/>
                        </a:rPr>
                        <a:t>2019-06-30</a:t>
                      </a:r>
                      <a:endParaRPr lang="en-AU" dirty="0">
                        <a:latin typeface="Courier New" panose="02070309020205020404" pitchFamily="49" charset="0"/>
                        <a:cs typeface="Courier New" panose="02070309020205020404" pitchFamily="49" charset="0"/>
                      </a:endParaRPr>
                    </a:p>
                  </a:txBody>
                  <a:tcP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AU" dirty="0" smtClean="0">
                          <a:latin typeface="Courier New" panose="02070309020205020404" pitchFamily="49" charset="0"/>
                          <a:cs typeface="Courier New" panose="02070309020205020404" pitchFamily="49" charset="0"/>
                        </a:rPr>
                        <a:t>548457</a:t>
                      </a:r>
                      <a:endParaRPr lang="en-AU" dirty="0">
                        <a:latin typeface="Courier New" panose="02070309020205020404" pitchFamily="49" charset="0"/>
                        <a:cs typeface="Courier New" panose="02070309020205020404" pitchFamily="49" charset="0"/>
                      </a:endParaRPr>
                    </a:p>
                  </a:txBody>
                  <a:tcP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AU" dirty="0" err="1" smtClean="0">
                          <a:latin typeface="Courier New" panose="02070309020205020404" pitchFamily="49" charset="0"/>
                          <a:cs typeface="Courier New" panose="02070309020205020404" pitchFamily="49" charset="0"/>
                        </a:rPr>
                        <a:t>MULTIPOLYGON</a:t>
                      </a:r>
                      <a:r>
                        <a:rPr lang="en-AU" dirty="0" smtClean="0">
                          <a:latin typeface="Courier New" panose="02070309020205020404" pitchFamily="49" charset="0"/>
                          <a:cs typeface="Courier New" panose="02070309020205020404" pitchFamily="49" charset="0"/>
                        </a:rPr>
                        <a:t>(((-81.5…</a:t>
                      </a:r>
                      <a:endParaRPr lang="en-AU" dirty="0">
                        <a:latin typeface="Courier New" panose="02070309020205020404" pitchFamily="49" charset="0"/>
                        <a:cs typeface="Courier New" panose="02070309020205020404" pitchFamily="49" charset="0"/>
                      </a:endParaRPr>
                    </a:p>
                  </a:txBody>
                  <a:tcP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r>
              <a:tr h="350415">
                <a:tc>
                  <a:txBody>
                    <a:bodyPr/>
                    <a:lstStyle/>
                    <a:p>
                      <a:r>
                        <a:rPr lang="en-AU" dirty="0" smtClean="0">
                          <a:latin typeface="Courier New" panose="02070309020205020404" pitchFamily="49" charset="0"/>
                          <a:cs typeface="Courier New" panose="02070309020205020404" pitchFamily="49" charset="0"/>
                        </a:rPr>
                        <a:t>VIC</a:t>
                      </a:r>
                      <a:endParaRPr lang="en-AU" dirty="0">
                        <a:latin typeface="Courier New" panose="02070309020205020404" pitchFamily="49" charset="0"/>
                        <a:cs typeface="Courier New" panose="02070309020205020404" pitchFamily="49" charset="0"/>
                      </a:endParaRPr>
                    </a:p>
                  </a:txBody>
                  <a:tcP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AU" dirty="0" smtClean="0">
                          <a:latin typeface="Courier New" panose="02070309020205020404" pitchFamily="49" charset="0"/>
                          <a:cs typeface="Courier New" panose="02070309020205020404" pitchFamily="49" charset="0"/>
                        </a:rPr>
                        <a:t>2019-06-30</a:t>
                      </a:r>
                      <a:endParaRPr lang="en-AU" dirty="0">
                        <a:latin typeface="Courier New" panose="02070309020205020404" pitchFamily="49" charset="0"/>
                        <a:cs typeface="Courier New" panose="02070309020205020404" pitchFamily="49" charset="0"/>
                      </a:endParaRPr>
                    </a:p>
                  </a:txBody>
                  <a:tcP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AU" sz="1800" b="0" i="0" kern="1200" dirty="0" smtClean="0">
                          <a:solidFill>
                            <a:schemeClr val="tx1"/>
                          </a:solidFill>
                          <a:effectLst/>
                          <a:latin typeface="Courier New" panose="02070309020205020404" pitchFamily="49" charset="0"/>
                          <a:ea typeface="+mn-ea"/>
                          <a:cs typeface="Courier New" panose="02070309020205020404" pitchFamily="49" charset="0"/>
                        </a:rPr>
                        <a:t>430153</a:t>
                      </a:r>
                      <a:endParaRPr lang="en-AU" dirty="0">
                        <a:latin typeface="Courier New" panose="02070309020205020404" pitchFamily="49" charset="0"/>
                        <a:cs typeface="Courier New" panose="02070309020205020404" pitchFamily="49" charset="0"/>
                      </a:endParaRPr>
                    </a:p>
                  </a:txBody>
                  <a:tcP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err="1" smtClean="0">
                          <a:latin typeface="Courier New" panose="02070309020205020404" pitchFamily="49" charset="0"/>
                          <a:cs typeface="Courier New" panose="02070309020205020404" pitchFamily="49" charset="0"/>
                        </a:rPr>
                        <a:t>MULTIPOLYGON</a:t>
                      </a:r>
                      <a:r>
                        <a:rPr lang="en-AU" dirty="0" smtClean="0">
                          <a:latin typeface="Courier New" panose="02070309020205020404" pitchFamily="49" charset="0"/>
                          <a:cs typeface="Courier New" panose="02070309020205020404" pitchFamily="49" charset="0"/>
                        </a:rPr>
                        <a:t>(((-82.1…</a:t>
                      </a:r>
                    </a:p>
                  </a:txBody>
                  <a:tcP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r>
              <a:tr h="350415">
                <a:tc>
                  <a:txBody>
                    <a:bodyPr/>
                    <a:lstStyle/>
                    <a:p>
                      <a:r>
                        <a:rPr lang="en-AU" dirty="0" smtClean="0">
                          <a:latin typeface="Courier New" panose="02070309020205020404" pitchFamily="49" charset="0"/>
                          <a:cs typeface="Courier New" panose="02070309020205020404" pitchFamily="49" charset="0"/>
                        </a:rPr>
                        <a:t>QLD</a:t>
                      </a:r>
                      <a:endParaRPr lang="en-AU" dirty="0">
                        <a:latin typeface="Courier New" panose="02070309020205020404" pitchFamily="49" charset="0"/>
                        <a:cs typeface="Courier New" panose="02070309020205020404" pitchFamily="49" charset="0"/>
                      </a:endParaRPr>
                    </a:p>
                  </a:txBody>
                  <a:tcP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AU" dirty="0" smtClean="0">
                          <a:latin typeface="Courier New" panose="02070309020205020404" pitchFamily="49" charset="0"/>
                          <a:cs typeface="Courier New" panose="02070309020205020404" pitchFamily="49" charset="0"/>
                        </a:rPr>
                        <a:t>2019-06-30</a:t>
                      </a:r>
                      <a:endParaRPr lang="en-AU" dirty="0">
                        <a:latin typeface="Courier New" panose="02070309020205020404" pitchFamily="49" charset="0"/>
                        <a:cs typeface="Courier New" panose="02070309020205020404" pitchFamily="49" charset="0"/>
                      </a:endParaRPr>
                    </a:p>
                  </a:txBody>
                  <a:tcP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AU" sz="1800" b="0" i="0" kern="1200" dirty="0" smtClean="0">
                          <a:solidFill>
                            <a:schemeClr val="tx1"/>
                          </a:solidFill>
                          <a:effectLst/>
                          <a:latin typeface="Courier New" panose="02070309020205020404" pitchFamily="49" charset="0"/>
                          <a:ea typeface="+mn-ea"/>
                          <a:cs typeface="Courier New" panose="02070309020205020404" pitchFamily="49" charset="0"/>
                        </a:rPr>
                        <a:t>400531</a:t>
                      </a:r>
                      <a:endParaRPr lang="en-AU" dirty="0">
                        <a:latin typeface="Courier New" panose="02070309020205020404" pitchFamily="49" charset="0"/>
                        <a:cs typeface="Courier New" panose="02070309020205020404" pitchFamily="49" charset="0"/>
                      </a:endParaRPr>
                    </a:p>
                  </a:txBody>
                  <a:tcP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err="1" smtClean="0">
                          <a:latin typeface="Courier New" panose="02070309020205020404" pitchFamily="49" charset="0"/>
                          <a:cs typeface="Courier New" panose="02070309020205020404" pitchFamily="49" charset="0"/>
                        </a:rPr>
                        <a:t>MULTIPOLYGON</a:t>
                      </a:r>
                      <a:r>
                        <a:rPr lang="en-AU" dirty="0" smtClean="0">
                          <a:latin typeface="Courier New" panose="02070309020205020404" pitchFamily="49" charset="0"/>
                          <a:cs typeface="Courier New" panose="02070309020205020404" pitchFamily="49" charset="0"/>
                        </a:rPr>
                        <a:t>(((-80.2…</a:t>
                      </a:r>
                    </a:p>
                  </a:txBody>
                  <a:tcP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r>
              <a:tr h="350415">
                <a:tc>
                  <a:txBody>
                    <a:bodyPr/>
                    <a:lstStyle/>
                    <a:p>
                      <a:r>
                        <a:rPr lang="en-AU" dirty="0" smtClean="0">
                          <a:latin typeface="Courier New" panose="02070309020205020404" pitchFamily="49" charset="0"/>
                          <a:cs typeface="Courier New" panose="02070309020205020404" pitchFamily="49" charset="0"/>
                        </a:rPr>
                        <a:t>WA</a:t>
                      </a:r>
                      <a:endParaRPr lang="en-AU" dirty="0">
                        <a:latin typeface="Courier New" panose="02070309020205020404" pitchFamily="49" charset="0"/>
                        <a:cs typeface="Courier New" panose="02070309020205020404" pitchFamily="49" charset="0"/>
                      </a:endParaRPr>
                    </a:p>
                  </a:txBody>
                  <a:tcP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AU" dirty="0" smtClean="0">
                          <a:latin typeface="Courier New" panose="02070309020205020404" pitchFamily="49" charset="0"/>
                          <a:cs typeface="Courier New" panose="02070309020205020404" pitchFamily="49" charset="0"/>
                        </a:rPr>
                        <a:t>2019-06-30</a:t>
                      </a:r>
                      <a:endParaRPr lang="en-AU" dirty="0">
                        <a:latin typeface="Courier New" panose="02070309020205020404" pitchFamily="49" charset="0"/>
                        <a:cs typeface="Courier New" panose="02070309020205020404" pitchFamily="49" charset="0"/>
                      </a:endParaRPr>
                    </a:p>
                  </a:txBody>
                  <a:tcP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AU" sz="1800" b="0" i="0" kern="1200" dirty="0" smtClean="0">
                          <a:solidFill>
                            <a:schemeClr val="tx1"/>
                          </a:solidFill>
                          <a:effectLst/>
                          <a:latin typeface="Courier New" panose="02070309020205020404" pitchFamily="49" charset="0"/>
                          <a:ea typeface="+mn-ea"/>
                          <a:cs typeface="Courier New" panose="02070309020205020404" pitchFamily="49" charset="0"/>
                        </a:rPr>
                        <a:t>322670</a:t>
                      </a:r>
                      <a:endParaRPr lang="en-AU" dirty="0">
                        <a:latin typeface="Courier New" panose="02070309020205020404" pitchFamily="49" charset="0"/>
                        <a:cs typeface="Courier New" panose="02070309020205020404" pitchFamily="49" charset="0"/>
                      </a:endParaRPr>
                    </a:p>
                  </a:txBody>
                  <a:tcP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err="1" smtClean="0">
                          <a:latin typeface="Courier New" panose="02070309020205020404" pitchFamily="49" charset="0"/>
                          <a:cs typeface="Courier New" panose="02070309020205020404" pitchFamily="49" charset="0"/>
                        </a:rPr>
                        <a:t>MULTIPOLYGON</a:t>
                      </a:r>
                      <a:r>
                        <a:rPr lang="en-AU" dirty="0" smtClean="0">
                          <a:latin typeface="Courier New" panose="02070309020205020404" pitchFamily="49" charset="0"/>
                          <a:cs typeface="Courier New" panose="02070309020205020404" pitchFamily="49" charset="0"/>
                        </a:rPr>
                        <a:t>(((-80.1…</a:t>
                      </a:r>
                    </a:p>
                  </a:txBody>
                  <a:tcP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r>
              <a:tr h="350415">
                <a:tc>
                  <a:txBody>
                    <a:bodyPr/>
                    <a:lstStyle/>
                    <a:p>
                      <a:r>
                        <a:rPr lang="en-AU" dirty="0" smtClean="0">
                          <a:latin typeface="Courier New" panose="02070309020205020404" pitchFamily="49" charset="0"/>
                          <a:cs typeface="Courier New" panose="02070309020205020404" pitchFamily="49" charset="0"/>
                        </a:rPr>
                        <a:t>SA</a:t>
                      </a:r>
                      <a:endParaRPr lang="en-AU" dirty="0">
                        <a:latin typeface="Courier New" panose="02070309020205020404" pitchFamily="49" charset="0"/>
                        <a:cs typeface="Courier New" panose="02070309020205020404" pitchFamily="49" charset="0"/>
                      </a:endParaRPr>
                    </a:p>
                  </a:txBody>
                  <a:tcP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AU" dirty="0" smtClean="0">
                          <a:latin typeface="Courier New" panose="02070309020205020404" pitchFamily="49" charset="0"/>
                          <a:cs typeface="Courier New" panose="02070309020205020404" pitchFamily="49" charset="0"/>
                        </a:rPr>
                        <a:t>2019-06-30</a:t>
                      </a:r>
                      <a:endParaRPr lang="en-AU" dirty="0">
                        <a:latin typeface="Courier New" panose="02070309020205020404" pitchFamily="49" charset="0"/>
                        <a:cs typeface="Courier New" panose="02070309020205020404" pitchFamily="49" charset="0"/>
                      </a:endParaRPr>
                    </a:p>
                  </a:txBody>
                  <a:tcP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AU" sz="1800" b="0" i="0" kern="1200" dirty="0" smtClean="0">
                          <a:solidFill>
                            <a:schemeClr val="tx1"/>
                          </a:solidFill>
                          <a:effectLst/>
                          <a:latin typeface="Courier New" panose="02070309020205020404" pitchFamily="49" charset="0"/>
                          <a:ea typeface="+mn-ea"/>
                          <a:cs typeface="Courier New" panose="02070309020205020404" pitchFamily="49" charset="0"/>
                        </a:rPr>
                        <a:t>122302</a:t>
                      </a:r>
                      <a:endParaRPr lang="en-AU" dirty="0">
                        <a:latin typeface="Courier New" panose="02070309020205020404" pitchFamily="49" charset="0"/>
                        <a:cs typeface="Courier New" panose="02070309020205020404" pitchFamily="49" charset="0"/>
                      </a:endParaRPr>
                    </a:p>
                  </a:txBody>
                  <a:tcP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err="1" smtClean="0">
                          <a:latin typeface="Courier New" panose="02070309020205020404" pitchFamily="49" charset="0"/>
                          <a:cs typeface="Courier New" panose="02070309020205020404" pitchFamily="49" charset="0"/>
                        </a:rPr>
                        <a:t>MULTIPOLYGON</a:t>
                      </a:r>
                      <a:r>
                        <a:rPr lang="en-AU" dirty="0" smtClean="0">
                          <a:latin typeface="Courier New" panose="02070309020205020404" pitchFamily="49" charset="0"/>
                          <a:cs typeface="Courier New" panose="02070309020205020404" pitchFamily="49" charset="0"/>
                        </a:rPr>
                        <a:t>(((-82.1…</a:t>
                      </a:r>
                    </a:p>
                  </a:txBody>
                  <a:tcP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spTree>
    <p:extLst>
      <p:ext uri="{BB962C8B-B14F-4D97-AF65-F5344CB8AC3E}">
        <p14:creationId xmlns:p14="http://schemas.microsoft.com/office/powerpoint/2010/main" val="409464343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4633" y="112066"/>
            <a:ext cx="3926075" cy="461665"/>
          </a:xfrm>
        </p:spPr>
        <p:txBody>
          <a:bodyPr/>
          <a:lstStyle/>
          <a:p>
            <a:r>
              <a:rPr lang="en-US" dirty="0" smtClean="0"/>
              <a:t>Where to find spatial data</a:t>
            </a:r>
            <a:endParaRPr lang="en-AU" dirty="0"/>
          </a:p>
        </p:txBody>
      </p:sp>
      <p:sp>
        <p:nvSpPr>
          <p:cNvPr id="8" name="Text Placeholder 7"/>
          <p:cNvSpPr>
            <a:spLocks noGrp="1"/>
          </p:cNvSpPr>
          <p:nvPr>
            <p:ph type="body" sz="quarter" idx="14"/>
          </p:nvPr>
        </p:nvSpPr>
        <p:spPr>
          <a:xfrm>
            <a:off x="5846342" y="4677219"/>
            <a:ext cx="2140678" cy="397201"/>
          </a:xfrm>
        </p:spPr>
        <p:txBody>
          <a:bodyPr/>
          <a:lstStyle/>
          <a:p>
            <a:r>
              <a:rPr lang="en-AU" dirty="0"/>
              <a:t>Introducing </a:t>
            </a:r>
            <a:r>
              <a:rPr lang="en-AU" dirty="0" smtClean="0"/>
              <a:t>spatial data</a:t>
            </a:r>
            <a:endParaRPr lang="en-AU" dirty="0"/>
          </a:p>
        </p:txBody>
      </p:sp>
      <p:sp>
        <p:nvSpPr>
          <p:cNvPr id="5" name="Slide Number Placeholder 4"/>
          <p:cNvSpPr>
            <a:spLocks noGrp="1"/>
          </p:cNvSpPr>
          <p:nvPr>
            <p:ph type="sldNum" sz="quarter" idx="4"/>
          </p:nvPr>
        </p:nvSpPr>
        <p:spPr/>
        <p:txBody>
          <a:bodyPr/>
          <a:lstStyle/>
          <a:p>
            <a:fld id="{8A657B52-D046-4802-A3DE-55E7ED70298C}" type="slidenum">
              <a:rPr lang="en-AU" smtClean="0"/>
              <a:pPr/>
              <a:t>17</a:t>
            </a:fld>
            <a:endParaRPr lang="en-AU" dirty="0"/>
          </a:p>
        </p:txBody>
      </p:sp>
      <p:sp>
        <p:nvSpPr>
          <p:cNvPr id="6" name="TextBox 5"/>
          <p:cNvSpPr txBox="1"/>
          <p:nvPr/>
        </p:nvSpPr>
        <p:spPr>
          <a:xfrm>
            <a:off x="897550" y="921064"/>
            <a:ext cx="7134190" cy="1754326"/>
          </a:xfrm>
          <a:prstGeom prst="rect">
            <a:avLst/>
          </a:prstGeom>
          <a:noFill/>
        </p:spPr>
        <p:txBody>
          <a:bodyPr wrap="square" rtlCol="0">
            <a:spAutoFit/>
          </a:bodyPr>
          <a:lstStyle/>
          <a:p>
            <a:pPr marL="342900" indent="-342900">
              <a:buFont typeface="Arial" panose="020B0604020202020204" pitchFamily="34" charset="0"/>
              <a:buChar char="•"/>
            </a:pPr>
            <a:r>
              <a:rPr lang="en-AU" sz="2200" i="1" dirty="0" smtClean="0">
                <a:solidFill>
                  <a:schemeClr val="tx1">
                    <a:lumMod val="75000"/>
                    <a:lumOff val="25000"/>
                  </a:schemeClr>
                </a:solidFill>
                <a:latin typeface="Arial" panose="020B0604020202020204" pitchFamily="34" charset="0"/>
                <a:cs typeface="Arial" panose="020B0604020202020204" pitchFamily="34" charset="0"/>
              </a:rPr>
              <a:t>Data.gov.au</a:t>
            </a:r>
          </a:p>
          <a:p>
            <a:pPr marL="342900" indent="-342900">
              <a:buFont typeface="Arial" panose="020B0604020202020204" pitchFamily="34" charset="0"/>
              <a:buChar char="•"/>
            </a:pPr>
            <a:r>
              <a:rPr lang="en-AU" sz="2200" i="1" dirty="0" smtClean="0">
                <a:solidFill>
                  <a:schemeClr val="tx1">
                    <a:lumMod val="75000"/>
                    <a:lumOff val="25000"/>
                  </a:schemeClr>
                </a:solidFill>
                <a:latin typeface="Arial" panose="020B0604020202020204" pitchFamily="34" charset="0"/>
                <a:cs typeface="Arial" panose="020B0604020202020204" pitchFamily="34" charset="0"/>
              </a:rPr>
              <a:t>ABS</a:t>
            </a:r>
          </a:p>
          <a:p>
            <a:pPr marL="342900" indent="-342900">
              <a:buFont typeface="Arial" panose="020B0604020202020204" pitchFamily="34" charset="0"/>
              <a:buChar char="•"/>
            </a:pPr>
            <a:r>
              <a:rPr lang="en-AU" sz="2200" i="1" dirty="0" smtClean="0">
                <a:solidFill>
                  <a:schemeClr val="tx1">
                    <a:lumMod val="75000"/>
                    <a:lumOff val="25000"/>
                  </a:schemeClr>
                </a:solidFill>
                <a:latin typeface="Arial" panose="020B0604020202020204" pitchFamily="34" charset="0"/>
                <a:cs typeface="Arial" panose="020B0604020202020204" pitchFamily="34" charset="0"/>
              </a:rPr>
              <a:t>Google Maps</a:t>
            </a:r>
          </a:p>
          <a:p>
            <a:pPr marL="342900" indent="-342900">
              <a:buFont typeface="Arial" panose="020B0604020202020204" pitchFamily="34" charset="0"/>
              <a:buChar char="•"/>
            </a:pPr>
            <a:r>
              <a:rPr lang="en-AU" sz="2200" i="1" dirty="0" smtClean="0">
                <a:solidFill>
                  <a:schemeClr val="tx1">
                    <a:lumMod val="75000"/>
                    <a:lumOff val="25000"/>
                  </a:schemeClr>
                </a:solidFill>
                <a:latin typeface="Arial" panose="020B0604020202020204" pitchFamily="34" charset="0"/>
                <a:cs typeface="Arial" panose="020B0604020202020204" pitchFamily="34" charset="0"/>
              </a:rPr>
              <a:t>Stamen Maps</a:t>
            </a:r>
          </a:p>
          <a:p>
            <a:endParaRPr lang="en-AU" sz="2000" dirty="0">
              <a:solidFill>
                <a:schemeClr val="tx1">
                  <a:lumMod val="75000"/>
                  <a:lumOff val="25000"/>
                </a:schemeClr>
              </a:solidFill>
              <a:latin typeface="Arial" panose="020B0604020202020204" pitchFamily="34" charset="0"/>
              <a:cs typeface="Arial" panose="020B0604020202020204" pitchFamily="34" charset="0"/>
            </a:endParaRPr>
          </a:p>
        </p:txBody>
      </p:sp>
      <p:pic>
        <p:nvPicPr>
          <p:cNvPr id="3" name="Picture 2"/>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36472" y="2899613"/>
            <a:ext cx="1800000" cy="1006920"/>
          </a:xfrm>
          <a:prstGeom prst="rect">
            <a:avLst/>
          </a:prstGeom>
        </p:spPr>
      </p:pic>
      <p:pic>
        <p:nvPicPr>
          <p:cNvPr id="4" name="Picture 3"/>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500708" y="2552280"/>
            <a:ext cx="1800000" cy="1405375"/>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564944" y="2479183"/>
            <a:ext cx="1800000" cy="1738868"/>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6629180" y="3011448"/>
            <a:ext cx="1800000" cy="582705"/>
          </a:xfrm>
          <a:prstGeom prst="rect">
            <a:avLst/>
          </a:prstGeom>
        </p:spPr>
      </p:pic>
    </p:spTree>
    <p:extLst>
      <p:ext uri="{BB962C8B-B14F-4D97-AF65-F5344CB8AC3E}">
        <p14:creationId xmlns:p14="http://schemas.microsoft.com/office/powerpoint/2010/main" val="19072081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0" y="0"/>
            <a:ext cx="9144000" cy="5143500"/>
          </a:xfrm>
          <a:prstGeom prst="rect">
            <a:avLst/>
          </a:prstGeom>
        </p:spPr>
      </p:pic>
      <p:sp>
        <p:nvSpPr>
          <p:cNvPr id="10" name="Rectangle 9"/>
          <p:cNvSpPr/>
          <p:nvPr/>
        </p:nvSpPr>
        <p:spPr>
          <a:xfrm>
            <a:off x="0" y="0"/>
            <a:ext cx="9144000" cy="5143500"/>
          </a:xfrm>
          <a:prstGeom prst="rect">
            <a:avLst/>
          </a:prstGeom>
          <a:gradFill>
            <a:gsLst>
              <a:gs pos="58000">
                <a:schemeClr val="bg1">
                  <a:alpha val="0"/>
                </a:schemeClr>
              </a:gs>
              <a:gs pos="0">
                <a:schemeClr val="bg1">
                  <a:alpha val="0"/>
                </a:schemeClr>
              </a:gs>
              <a:gs pos="93000">
                <a:schemeClr val="bg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 name="Text Placeholder 7"/>
          <p:cNvSpPr>
            <a:spLocks noGrp="1"/>
          </p:cNvSpPr>
          <p:nvPr>
            <p:ph type="body" sz="quarter" idx="14"/>
          </p:nvPr>
        </p:nvSpPr>
        <p:spPr>
          <a:xfrm>
            <a:off x="3692288" y="3995033"/>
            <a:ext cx="5451712" cy="1148467"/>
          </a:xfrm>
          <a:noFill/>
        </p:spPr>
        <p:txBody>
          <a:bodyPr/>
          <a:lstStyle/>
          <a:p>
            <a:r>
              <a:rPr lang="en-AU" sz="3200" b="1">
                <a:solidFill>
                  <a:schemeClr val="tx1">
                    <a:lumMod val="75000"/>
                    <a:lumOff val="25000"/>
                  </a:schemeClr>
                </a:solidFill>
                <a:latin typeface="Constantia" panose="02030602050306030303" pitchFamily="18" charset="0"/>
                <a:ea typeface="Verdana" panose="020B0604030504040204" pitchFamily="34" charset="0"/>
              </a:rPr>
              <a:t>Foundations</a:t>
            </a:r>
            <a:r>
              <a:rPr lang="en-AU" sz="3200" b="1" dirty="0">
                <a:solidFill>
                  <a:schemeClr val="tx1">
                    <a:lumMod val="75000"/>
                    <a:lumOff val="25000"/>
                  </a:schemeClr>
                </a:solidFill>
                <a:latin typeface="Constantia" panose="02030602050306030303" pitchFamily="18" charset="0"/>
                <a:ea typeface="Verdana" panose="020B0604030504040204" pitchFamily="34" charset="0"/>
              </a:rPr>
              <a:t>:</a:t>
            </a:r>
            <a:br>
              <a:rPr lang="en-AU" sz="3200" b="1" dirty="0">
                <a:solidFill>
                  <a:schemeClr val="tx1">
                    <a:lumMod val="75000"/>
                    <a:lumOff val="25000"/>
                  </a:schemeClr>
                </a:solidFill>
                <a:latin typeface="Constantia" panose="02030602050306030303" pitchFamily="18" charset="0"/>
                <a:ea typeface="Verdana" panose="020B0604030504040204" pitchFamily="34" charset="0"/>
              </a:rPr>
            </a:br>
            <a:r>
              <a:rPr lang="en-AU" sz="3200" b="1">
                <a:solidFill>
                  <a:schemeClr val="tx1">
                    <a:lumMod val="75000"/>
                    <a:lumOff val="25000"/>
                  </a:schemeClr>
                </a:solidFill>
                <a:latin typeface="Constantia" panose="02030602050306030303" pitchFamily="18" charset="0"/>
                <a:ea typeface="Verdana" panose="020B0604030504040204" pitchFamily="34" charset="0"/>
              </a:rPr>
              <a:t>Good </a:t>
            </a:r>
            <a:r>
              <a:rPr lang="en-AU" sz="3200" b="1" smtClean="0">
                <a:solidFill>
                  <a:schemeClr val="tx1">
                    <a:lumMod val="75000"/>
                    <a:lumOff val="25000"/>
                  </a:schemeClr>
                </a:solidFill>
                <a:latin typeface="Constantia" panose="02030602050306030303" pitchFamily="18" charset="0"/>
                <a:ea typeface="Verdana" panose="020B0604030504040204" pitchFamily="34" charset="0"/>
              </a:rPr>
              <a:t>map </a:t>
            </a:r>
            <a:r>
              <a:rPr lang="en-AU" sz="3200" b="1" dirty="0">
                <a:solidFill>
                  <a:schemeClr val="tx1">
                    <a:lumMod val="75000"/>
                    <a:lumOff val="25000"/>
                  </a:schemeClr>
                </a:solidFill>
                <a:latin typeface="Constantia" panose="02030602050306030303" pitchFamily="18" charset="0"/>
                <a:ea typeface="Verdana" panose="020B0604030504040204" pitchFamily="34" charset="0"/>
              </a:rPr>
              <a:t>design concepts</a:t>
            </a:r>
            <a:endParaRPr lang="en-AU" b="1" dirty="0">
              <a:solidFill>
                <a:schemeClr val="tx1">
                  <a:lumMod val="75000"/>
                  <a:lumOff val="25000"/>
                </a:schemeClr>
              </a:solidFill>
              <a:latin typeface="Constantia" panose="02030602050306030303" pitchFamily="18" charset="0"/>
              <a:ea typeface="Verdana" panose="020B0604030504040204" pitchFamily="34" charset="0"/>
            </a:endParaRPr>
          </a:p>
        </p:txBody>
      </p:sp>
    </p:spTree>
    <p:extLst>
      <p:ext uri="{BB962C8B-B14F-4D97-AF65-F5344CB8AC3E}">
        <p14:creationId xmlns:p14="http://schemas.microsoft.com/office/powerpoint/2010/main" val="174387099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4633" y="112066"/>
            <a:ext cx="4544834" cy="461665"/>
          </a:xfrm>
        </p:spPr>
        <p:txBody>
          <a:bodyPr/>
          <a:lstStyle/>
          <a:p>
            <a:r>
              <a:rPr lang="en-AU" dirty="0">
                <a:solidFill>
                  <a:schemeClr val="tx1">
                    <a:lumMod val="50000"/>
                    <a:lumOff val="50000"/>
                  </a:schemeClr>
                </a:solidFill>
              </a:rPr>
              <a:t>Activity </a:t>
            </a:r>
            <a:r>
              <a:rPr lang="en-AU" dirty="0" smtClean="0">
                <a:solidFill>
                  <a:schemeClr val="tx1">
                    <a:lumMod val="50000"/>
                    <a:lumOff val="50000"/>
                  </a:schemeClr>
                </a:solidFill>
              </a:rPr>
              <a:t>1</a:t>
            </a:r>
            <a:r>
              <a:rPr lang="en-AU" dirty="0" smtClean="0"/>
              <a:t> Making a basic </a:t>
            </a:r>
            <a:r>
              <a:rPr lang="en-AU" dirty="0"/>
              <a:t>map</a:t>
            </a:r>
          </a:p>
        </p:txBody>
      </p:sp>
      <p:sp>
        <p:nvSpPr>
          <p:cNvPr id="3" name="Content Placeholder 2"/>
          <p:cNvSpPr>
            <a:spLocks noGrp="1"/>
          </p:cNvSpPr>
          <p:nvPr>
            <p:ph idx="1"/>
          </p:nvPr>
        </p:nvSpPr>
        <p:spPr>
          <a:xfrm>
            <a:off x="1492919" y="1496878"/>
            <a:ext cx="6538821" cy="2177975"/>
          </a:xfrm>
        </p:spPr>
        <p:txBody>
          <a:bodyPr>
            <a:normAutofit lnSpcReduction="10000"/>
          </a:bodyPr>
          <a:lstStyle/>
          <a:p>
            <a:pPr marL="0" indent="0">
              <a:spcBef>
                <a:spcPts val="0"/>
              </a:spcBef>
              <a:spcAft>
                <a:spcPts val="1200"/>
              </a:spcAft>
              <a:buNone/>
            </a:pPr>
            <a:r>
              <a:rPr lang="en-AU" sz="2800" dirty="0">
                <a:solidFill>
                  <a:schemeClr val="tx1">
                    <a:lumMod val="75000"/>
                    <a:lumOff val="25000"/>
                  </a:schemeClr>
                </a:solidFill>
              </a:rPr>
              <a:t>Making a basic map with ABS Statistical Area level 2s (</a:t>
            </a:r>
            <a:r>
              <a:rPr lang="en-AU" sz="2800" dirty="0" err="1">
                <a:solidFill>
                  <a:schemeClr val="tx1">
                    <a:lumMod val="75000"/>
                    <a:lumOff val="25000"/>
                  </a:schemeClr>
                </a:solidFill>
              </a:rPr>
              <a:t>SA2s</a:t>
            </a:r>
            <a:r>
              <a:rPr lang="en-AU" sz="2800" dirty="0">
                <a:solidFill>
                  <a:schemeClr val="tx1">
                    <a:lumMod val="75000"/>
                    <a:lumOff val="25000"/>
                  </a:schemeClr>
                </a:solidFill>
              </a:rPr>
              <a:t>) using</a:t>
            </a:r>
            <a:r>
              <a:rPr lang="en-AU" sz="2800" dirty="0" smtClean="0">
                <a:solidFill>
                  <a:schemeClr val="tx1">
                    <a:lumMod val="75000"/>
                    <a:lumOff val="25000"/>
                  </a:schemeClr>
                </a:solidFill>
              </a:rPr>
              <a:t>:</a:t>
            </a:r>
            <a:endParaRPr lang="en-AU" sz="2800" dirty="0">
              <a:solidFill>
                <a:schemeClr val="tx1">
                  <a:lumMod val="75000"/>
                  <a:lumOff val="25000"/>
                </a:schemeClr>
              </a:solidFill>
            </a:endParaRPr>
          </a:p>
          <a:p>
            <a:pPr lvl="1">
              <a:lnSpc>
                <a:spcPct val="150000"/>
              </a:lnSpc>
              <a:spcBef>
                <a:spcPts val="0"/>
              </a:spcBef>
            </a:pPr>
            <a:r>
              <a:rPr lang="en-AU" sz="2400" dirty="0" err="1">
                <a:solidFill>
                  <a:schemeClr val="accent4"/>
                </a:solidFill>
              </a:rPr>
              <a:t>ggplot2</a:t>
            </a:r>
            <a:endParaRPr lang="en-AU" sz="2400" dirty="0">
              <a:solidFill>
                <a:schemeClr val="tx1">
                  <a:lumMod val="75000"/>
                  <a:lumOff val="25000"/>
                </a:schemeClr>
              </a:solidFill>
            </a:endParaRPr>
          </a:p>
          <a:p>
            <a:pPr lvl="1">
              <a:lnSpc>
                <a:spcPct val="150000"/>
              </a:lnSpc>
              <a:spcBef>
                <a:spcPts val="0"/>
              </a:spcBef>
            </a:pPr>
            <a:r>
              <a:rPr lang="en-AU" sz="2400" dirty="0">
                <a:solidFill>
                  <a:schemeClr val="accent4"/>
                </a:solidFill>
              </a:rPr>
              <a:t>leaflet</a:t>
            </a:r>
            <a:r>
              <a:rPr lang="en-AU" dirty="0">
                <a:solidFill>
                  <a:schemeClr val="tx1"/>
                </a:solidFill>
              </a:rPr>
              <a:t> </a:t>
            </a:r>
            <a:r>
              <a:rPr lang="en-AU" sz="2400" dirty="0">
                <a:solidFill>
                  <a:schemeClr val="tx1">
                    <a:lumMod val="75000"/>
                    <a:lumOff val="25000"/>
                  </a:schemeClr>
                </a:solidFill>
              </a:rPr>
              <a:t>for interactive maps</a:t>
            </a:r>
          </a:p>
          <a:p>
            <a:endParaRPr lang="en-AU" dirty="0">
              <a:solidFill>
                <a:schemeClr val="tx1"/>
              </a:solidFill>
            </a:endParaRPr>
          </a:p>
        </p:txBody>
      </p:sp>
      <p:sp>
        <p:nvSpPr>
          <p:cNvPr id="4" name="Text Placeholder 3"/>
          <p:cNvSpPr>
            <a:spLocks noGrp="1"/>
          </p:cNvSpPr>
          <p:nvPr>
            <p:ph type="body" sz="quarter" idx="14"/>
          </p:nvPr>
        </p:nvSpPr>
        <p:spPr>
          <a:xfrm>
            <a:off x="5336586" y="4677219"/>
            <a:ext cx="2650434" cy="397201"/>
          </a:xfrm>
        </p:spPr>
        <p:txBody>
          <a:bodyPr/>
          <a:lstStyle/>
          <a:p>
            <a:r>
              <a:rPr lang="en-AU" dirty="0"/>
              <a:t>Activity </a:t>
            </a:r>
            <a:r>
              <a:rPr lang="en-AU" dirty="0" smtClean="0"/>
              <a:t>1 Making a basic map</a:t>
            </a:r>
            <a:endParaRPr lang="en-AU" dirty="0"/>
          </a:p>
        </p:txBody>
      </p:sp>
      <p:sp>
        <p:nvSpPr>
          <p:cNvPr id="5" name="Slide Number Placeholder 4"/>
          <p:cNvSpPr>
            <a:spLocks noGrp="1"/>
          </p:cNvSpPr>
          <p:nvPr>
            <p:ph type="sldNum" sz="quarter" idx="4"/>
          </p:nvPr>
        </p:nvSpPr>
        <p:spPr/>
        <p:txBody>
          <a:bodyPr/>
          <a:lstStyle/>
          <a:p>
            <a:fld id="{8A657B52-D046-4802-A3DE-55E7ED70298C}" type="slidenum">
              <a:rPr lang="en-AU" smtClean="0"/>
              <a:pPr/>
              <a:t>19</a:t>
            </a:fld>
            <a:endParaRPr lang="en-AU" dirty="0"/>
          </a:p>
        </p:txBody>
      </p:sp>
    </p:spTree>
    <p:extLst>
      <p:ext uri="{BB962C8B-B14F-4D97-AF65-F5344CB8AC3E}">
        <p14:creationId xmlns:p14="http://schemas.microsoft.com/office/powerpoint/2010/main" val="57065646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0" y="1"/>
            <a:ext cx="9158800" cy="5143500"/>
          </a:xfrm>
          <a:prstGeom prst="rect">
            <a:avLst/>
          </a:prstGeom>
        </p:spPr>
      </p:pic>
      <p:sp>
        <p:nvSpPr>
          <p:cNvPr id="8" name="Text Placeholder 7"/>
          <p:cNvSpPr>
            <a:spLocks noGrp="1"/>
          </p:cNvSpPr>
          <p:nvPr>
            <p:ph type="body" sz="quarter" idx="14"/>
          </p:nvPr>
        </p:nvSpPr>
        <p:spPr>
          <a:xfrm>
            <a:off x="6182972" y="4686306"/>
            <a:ext cx="1804048" cy="379026"/>
          </a:xfrm>
        </p:spPr>
        <p:txBody>
          <a:bodyPr/>
          <a:lstStyle/>
          <a:p>
            <a:r>
              <a:rPr lang="en-AU" dirty="0" smtClean="0"/>
              <a:t>Better </a:t>
            </a:r>
            <a:r>
              <a:rPr lang="en-AU" dirty="0"/>
              <a:t>maps with R</a:t>
            </a:r>
          </a:p>
        </p:txBody>
      </p:sp>
      <p:sp>
        <p:nvSpPr>
          <p:cNvPr id="5" name="Slide Number Placeholder 4"/>
          <p:cNvSpPr>
            <a:spLocks noGrp="1"/>
          </p:cNvSpPr>
          <p:nvPr>
            <p:ph type="sldNum" sz="quarter" idx="4"/>
          </p:nvPr>
        </p:nvSpPr>
        <p:spPr/>
        <p:txBody>
          <a:bodyPr/>
          <a:lstStyle/>
          <a:p>
            <a:fld id="{8A657B52-D046-4802-A3DE-55E7ED70298C}" type="slidenum">
              <a:rPr lang="en-AU" smtClean="0"/>
              <a:pPr/>
              <a:t>2</a:t>
            </a:fld>
            <a:endParaRPr lang="en-AU" dirty="0"/>
          </a:p>
        </p:txBody>
      </p:sp>
    </p:spTree>
    <p:extLst>
      <p:ext uri="{BB962C8B-B14F-4D97-AF65-F5344CB8AC3E}">
        <p14:creationId xmlns:p14="http://schemas.microsoft.com/office/powerpoint/2010/main" val="144561338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4633" y="112066"/>
            <a:ext cx="4544834" cy="461665"/>
          </a:xfrm>
        </p:spPr>
        <p:txBody>
          <a:bodyPr/>
          <a:lstStyle/>
          <a:p>
            <a:r>
              <a:rPr lang="en-AU" dirty="0">
                <a:solidFill>
                  <a:schemeClr val="tx1">
                    <a:lumMod val="50000"/>
                    <a:lumOff val="50000"/>
                  </a:schemeClr>
                </a:solidFill>
              </a:rPr>
              <a:t>Activity </a:t>
            </a:r>
            <a:r>
              <a:rPr lang="en-AU" dirty="0" smtClean="0">
                <a:solidFill>
                  <a:schemeClr val="tx1">
                    <a:lumMod val="50000"/>
                    <a:lumOff val="50000"/>
                  </a:schemeClr>
                </a:solidFill>
              </a:rPr>
              <a:t>1</a:t>
            </a:r>
            <a:r>
              <a:rPr lang="en-AU" dirty="0" smtClean="0"/>
              <a:t> </a:t>
            </a:r>
            <a:r>
              <a:rPr lang="en-AU" dirty="0"/>
              <a:t>Making </a:t>
            </a:r>
            <a:r>
              <a:rPr lang="en-AU" dirty="0" smtClean="0"/>
              <a:t>a </a:t>
            </a:r>
            <a:r>
              <a:rPr lang="en-AU" dirty="0"/>
              <a:t>basic map</a:t>
            </a:r>
          </a:p>
        </p:txBody>
      </p:sp>
      <p:sp>
        <p:nvSpPr>
          <p:cNvPr id="3" name="Content Placeholder 2"/>
          <p:cNvSpPr>
            <a:spLocks noGrp="1"/>
          </p:cNvSpPr>
          <p:nvPr>
            <p:ph idx="1"/>
          </p:nvPr>
        </p:nvSpPr>
        <p:spPr>
          <a:xfrm>
            <a:off x="901610" y="947076"/>
            <a:ext cx="7130130" cy="3456384"/>
          </a:xfrm>
        </p:spPr>
        <p:txBody>
          <a:bodyPr/>
          <a:lstStyle/>
          <a:p>
            <a:pPr marL="0" indent="0">
              <a:buNone/>
            </a:pPr>
            <a:r>
              <a:rPr lang="en-AU" dirty="0" err="1">
                <a:solidFill>
                  <a:schemeClr val="tx1">
                    <a:lumMod val="75000"/>
                    <a:lumOff val="25000"/>
                  </a:schemeClr>
                </a:solidFill>
              </a:rPr>
              <a:t>1a</a:t>
            </a:r>
            <a:r>
              <a:rPr lang="en-AU" dirty="0">
                <a:solidFill>
                  <a:schemeClr val="tx1">
                    <a:lumMod val="75000"/>
                    <a:lumOff val="25000"/>
                  </a:schemeClr>
                </a:solidFill>
              </a:rPr>
              <a:t>. </a:t>
            </a:r>
            <a:r>
              <a:rPr lang="en-AU" dirty="0" err="1">
                <a:solidFill>
                  <a:schemeClr val="tx1">
                    <a:lumMod val="75000"/>
                    <a:lumOff val="25000"/>
                  </a:schemeClr>
                </a:solidFill>
              </a:rPr>
              <a:t>ggplot2</a:t>
            </a:r>
            <a:r>
              <a:rPr lang="en-AU" dirty="0">
                <a:solidFill>
                  <a:schemeClr val="tx1">
                    <a:lumMod val="75000"/>
                    <a:lumOff val="25000"/>
                  </a:schemeClr>
                </a:solidFill>
              </a:rPr>
              <a:t>:</a:t>
            </a:r>
            <a:endParaRPr lang="en-AU" dirty="0">
              <a:solidFill>
                <a:schemeClr val="tx1"/>
              </a:solidFill>
            </a:endParaRPr>
          </a:p>
          <a:p>
            <a:r>
              <a:rPr lang="en-AU" dirty="0" smtClean="0">
                <a:solidFill>
                  <a:schemeClr val="tx1">
                    <a:lumMod val="75000"/>
                    <a:lumOff val="25000"/>
                  </a:schemeClr>
                </a:solidFill>
              </a:rPr>
              <a:t>Load packages – </a:t>
            </a:r>
            <a:r>
              <a:rPr lang="en-AU" dirty="0" smtClean="0">
                <a:solidFill>
                  <a:schemeClr val="accent4"/>
                </a:solidFill>
              </a:rPr>
              <a:t>raster, leaflet, sf, </a:t>
            </a:r>
            <a:r>
              <a:rPr lang="en-AU" dirty="0" err="1" smtClean="0">
                <a:solidFill>
                  <a:schemeClr val="accent4"/>
                </a:solidFill>
              </a:rPr>
              <a:t>readxl</a:t>
            </a:r>
            <a:r>
              <a:rPr lang="en-AU" dirty="0" smtClean="0">
                <a:solidFill>
                  <a:schemeClr val="accent4"/>
                </a:solidFill>
              </a:rPr>
              <a:t>, </a:t>
            </a:r>
            <a:r>
              <a:rPr lang="en-AU" dirty="0" err="1" smtClean="0">
                <a:solidFill>
                  <a:schemeClr val="accent4"/>
                </a:solidFill>
              </a:rPr>
              <a:t>tidyverse</a:t>
            </a:r>
            <a:endParaRPr lang="en-AU" dirty="0" smtClean="0">
              <a:solidFill>
                <a:schemeClr val="accent4"/>
              </a:solidFill>
            </a:endParaRPr>
          </a:p>
          <a:p>
            <a:r>
              <a:rPr lang="en-AU" dirty="0" smtClean="0">
                <a:solidFill>
                  <a:schemeClr val="tx1">
                    <a:lumMod val="75000"/>
                    <a:lumOff val="25000"/>
                  </a:schemeClr>
                </a:solidFill>
              </a:rPr>
              <a:t>Read </a:t>
            </a:r>
            <a:r>
              <a:rPr lang="en-AU" dirty="0">
                <a:solidFill>
                  <a:schemeClr val="tx1">
                    <a:lumMod val="75000"/>
                    <a:lumOff val="25000"/>
                  </a:schemeClr>
                </a:solidFill>
              </a:rPr>
              <a:t>in shapefile </a:t>
            </a:r>
            <a:r>
              <a:rPr lang="en-AU" i="1" dirty="0">
                <a:solidFill>
                  <a:schemeClr val="tx1">
                    <a:lumMod val="75000"/>
                    <a:lumOff val="25000"/>
                  </a:schemeClr>
                </a:solidFill>
              </a:rPr>
              <a:t>Simple </a:t>
            </a:r>
            <a:r>
              <a:rPr lang="en-AU" i="1" dirty="0" err="1">
                <a:solidFill>
                  <a:schemeClr val="tx1">
                    <a:lumMod val="75000"/>
                    <a:lumOff val="25000"/>
                  </a:schemeClr>
                </a:solidFill>
              </a:rPr>
              <a:t>SA2.shp</a:t>
            </a:r>
            <a:r>
              <a:rPr lang="en-AU" i="1" dirty="0">
                <a:solidFill>
                  <a:schemeClr val="tx1">
                    <a:lumMod val="75000"/>
                    <a:lumOff val="25000"/>
                  </a:schemeClr>
                </a:solidFill>
              </a:rPr>
              <a:t> </a:t>
            </a:r>
            <a:r>
              <a:rPr lang="en-AU" dirty="0">
                <a:solidFill>
                  <a:schemeClr val="tx1">
                    <a:lumMod val="75000"/>
                    <a:lumOff val="25000"/>
                  </a:schemeClr>
                </a:solidFill>
              </a:rPr>
              <a:t>using</a:t>
            </a:r>
            <a:r>
              <a:rPr lang="en-AU" dirty="0" smtClean="0">
                <a:solidFill>
                  <a:schemeClr val="tx1"/>
                </a:solidFill>
              </a:rPr>
              <a:t> </a:t>
            </a:r>
            <a:r>
              <a:rPr lang="en-AU" dirty="0" err="1" smtClean="0">
                <a:solidFill>
                  <a:schemeClr val="accent4"/>
                </a:solidFill>
              </a:rPr>
              <a:t>read_sf</a:t>
            </a:r>
            <a:r>
              <a:rPr lang="en-AU" dirty="0" smtClean="0">
                <a:solidFill>
                  <a:schemeClr val="accent4"/>
                </a:solidFill>
              </a:rPr>
              <a:t> </a:t>
            </a:r>
            <a:r>
              <a:rPr lang="en-AU" dirty="0">
                <a:solidFill>
                  <a:schemeClr val="tx1">
                    <a:lumMod val="75000"/>
                    <a:lumOff val="25000"/>
                  </a:schemeClr>
                </a:solidFill>
              </a:rPr>
              <a:t>and examine the data</a:t>
            </a:r>
            <a:endParaRPr lang="en-AU" dirty="0" smtClean="0">
              <a:solidFill>
                <a:schemeClr val="tx1"/>
              </a:solidFill>
            </a:endParaRPr>
          </a:p>
          <a:p>
            <a:r>
              <a:rPr lang="en-AU" dirty="0">
                <a:solidFill>
                  <a:schemeClr val="tx1">
                    <a:lumMod val="75000"/>
                    <a:lumOff val="25000"/>
                  </a:schemeClr>
                </a:solidFill>
              </a:rPr>
              <a:t>Change </a:t>
            </a:r>
            <a:r>
              <a:rPr lang="en-AU" i="1" dirty="0" err="1">
                <a:solidFill>
                  <a:schemeClr val="tx1">
                    <a:lumMod val="75000"/>
                    <a:lumOff val="25000"/>
                  </a:schemeClr>
                </a:solidFill>
              </a:rPr>
              <a:t>SA2_MAIN16</a:t>
            </a:r>
            <a:r>
              <a:rPr lang="en-AU" dirty="0">
                <a:solidFill>
                  <a:schemeClr val="tx1">
                    <a:lumMod val="75000"/>
                    <a:lumOff val="25000"/>
                  </a:schemeClr>
                </a:solidFill>
              </a:rPr>
              <a:t> variable to numeric using </a:t>
            </a:r>
            <a:r>
              <a:rPr lang="en-AU" dirty="0" err="1" smtClean="0">
                <a:solidFill>
                  <a:schemeClr val="accent4"/>
                </a:solidFill>
              </a:rPr>
              <a:t>as.numeric</a:t>
            </a:r>
            <a:endParaRPr lang="en-AU" dirty="0">
              <a:solidFill>
                <a:schemeClr val="accent4"/>
              </a:solidFill>
            </a:endParaRPr>
          </a:p>
          <a:p>
            <a:r>
              <a:rPr lang="en-AU" dirty="0">
                <a:solidFill>
                  <a:schemeClr val="tx1">
                    <a:lumMod val="75000"/>
                    <a:lumOff val="25000"/>
                  </a:schemeClr>
                </a:solidFill>
              </a:rPr>
              <a:t>Plot using </a:t>
            </a:r>
            <a:r>
              <a:rPr lang="en-AU" dirty="0" err="1">
                <a:solidFill>
                  <a:schemeClr val="accent4"/>
                </a:solidFill>
              </a:rPr>
              <a:t>ggplot2</a:t>
            </a:r>
            <a:r>
              <a:rPr lang="en-AU" dirty="0">
                <a:solidFill>
                  <a:schemeClr val="tx1"/>
                </a:solidFill>
              </a:rPr>
              <a:t> </a:t>
            </a:r>
            <a:r>
              <a:rPr lang="en-AU" dirty="0">
                <a:solidFill>
                  <a:schemeClr val="tx1">
                    <a:lumMod val="75000"/>
                    <a:lumOff val="25000"/>
                  </a:schemeClr>
                </a:solidFill>
              </a:rPr>
              <a:t>and</a:t>
            </a:r>
            <a:r>
              <a:rPr lang="en-AU" dirty="0">
                <a:solidFill>
                  <a:schemeClr val="tx1"/>
                </a:solidFill>
              </a:rPr>
              <a:t> </a:t>
            </a:r>
            <a:r>
              <a:rPr lang="en-AU" dirty="0" err="1" smtClean="0">
                <a:solidFill>
                  <a:schemeClr val="accent4"/>
                </a:solidFill>
              </a:rPr>
              <a:t>geom_sf</a:t>
            </a:r>
            <a:endParaRPr lang="en-AU" dirty="0">
              <a:solidFill>
                <a:schemeClr val="accent4"/>
              </a:solidFill>
            </a:endParaRPr>
          </a:p>
          <a:p>
            <a:pPr marL="0" indent="0">
              <a:buNone/>
            </a:pPr>
            <a:endParaRPr lang="en-AU" dirty="0">
              <a:solidFill>
                <a:schemeClr val="tx1"/>
              </a:solidFill>
            </a:endParaRPr>
          </a:p>
          <a:p>
            <a:endParaRPr lang="en-AU" dirty="0">
              <a:solidFill>
                <a:schemeClr val="tx1"/>
              </a:solidFill>
            </a:endParaRPr>
          </a:p>
          <a:p>
            <a:endParaRPr lang="en-AU" dirty="0">
              <a:solidFill>
                <a:schemeClr val="tx1"/>
              </a:solidFill>
            </a:endParaRPr>
          </a:p>
        </p:txBody>
      </p:sp>
      <p:sp>
        <p:nvSpPr>
          <p:cNvPr id="4" name="Text Placeholder 3"/>
          <p:cNvSpPr>
            <a:spLocks noGrp="1"/>
          </p:cNvSpPr>
          <p:nvPr>
            <p:ph type="body" sz="quarter" idx="14"/>
          </p:nvPr>
        </p:nvSpPr>
        <p:spPr>
          <a:xfrm>
            <a:off x="5336586" y="4677219"/>
            <a:ext cx="2650434" cy="397201"/>
          </a:xfrm>
        </p:spPr>
        <p:txBody>
          <a:bodyPr/>
          <a:lstStyle/>
          <a:p>
            <a:r>
              <a:rPr lang="en-AU" dirty="0"/>
              <a:t>Activity </a:t>
            </a:r>
            <a:r>
              <a:rPr lang="en-AU" dirty="0" smtClean="0"/>
              <a:t>1 Making a basic map</a:t>
            </a:r>
            <a:endParaRPr lang="en-AU" dirty="0"/>
          </a:p>
        </p:txBody>
      </p:sp>
      <p:sp>
        <p:nvSpPr>
          <p:cNvPr id="5" name="Slide Number Placeholder 4"/>
          <p:cNvSpPr>
            <a:spLocks noGrp="1"/>
          </p:cNvSpPr>
          <p:nvPr>
            <p:ph type="sldNum" sz="quarter" idx="4"/>
          </p:nvPr>
        </p:nvSpPr>
        <p:spPr/>
        <p:txBody>
          <a:bodyPr/>
          <a:lstStyle/>
          <a:p>
            <a:fld id="{8A657B52-D046-4802-A3DE-55E7ED70298C}" type="slidenum">
              <a:rPr lang="en-AU" smtClean="0"/>
              <a:pPr/>
              <a:t>20</a:t>
            </a:fld>
            <a:endParaRPr lang="en-AU" dirty="0"/>
          </a:p>
        </p:txBody>
      </p:sp>
    </p:spTree>
    <p:extLst>
      <p:ext uri="{BB962C8B-B14F-4D97-AF65-F5344CB8AC3E}">
        <p14:creationId xmlns:p14="http://schemas.microsoft.com/office/powerpoint/2010/main" val="346612403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4633" y="112066"/>
            <a:ext cx="7649466" cy="461665"/>
          </a:xfrm>
        </p:spPr>
        <p:txBody>
          <a:bodyPr/>
          <a:lstStyle/>
          <a:p>
            <a:r>
              <a:rPr lang="en-US" dirty="0">
                <a:solidFill>
                  <a:schemeClr val="tx1">
                    <a:lumMod val="50000"/>
                    <a:lumOff val="50000"/>
                  </a:schemeClr>
                </a:solidFill>
              </a:rPr>
              <a:t>Activity </a:t>
            </a:r>
            <a:r>
              <a:rPr lang="en-US" dirty="0" err="1">
                <a:solidFill>
                  <a:schemeClr val="tx1">
                    <a:lumMod val="50000"/>
                    <a:lumOff val="50000"/>
                  </a:schemeClr>
                </a:solidFill>
              </a:rPr>
              <a:t>1a</a:t>
            </a:r>
            <a:r>
              <a:rPr lang="en-US" dirty="0">
                <a:solidFill>
                  <a:schemeClr val="tx1">
                    <a:lumMod val="50000"/>
                    <a:lumOff val="50000"/>
                  </a:schemeClr>
                </a:solidFill>
              </a:rPr>
              <a:t> </a:t>
            </a:r>
            <a:r>
              <a:rPr lang="en-US" dirty="0" smtClean="0">
                <a:solidFill>
                  <a:schemeClr val="tx1">
                    <a:lumMod val="50000"/>
                    <a:lumOff val="50000"/>
                  </a:schemeClr>
                </a:solidFill>
              </a:rPr>
              <a:t>result </a:t>
            </a:r>
            <a:r>
              <a:rPr lang="en-US" dirty="0" smtClean="0"/>
              <a:t>A </a:t>
            </a:r>
            <a:r>
              <a:rPr lang="en-US" dirty="0"/>
              <a:t>basic map </a:t>
            </a:r>
            <a:r>
              <a:rPr lang="en-US" dirty="0" smtClean="0"/>
              <a:t>with </a:t>
            </a:r>
            <a:r>
              <a:rPr lang="en-US" dirty="0" err="1" smtClean="0"/>
              <a:t>SA2</a:t>
            </a:r>
            <a:r>
              <a:rPr lang="en-US" dirty="0" smtClean="0"/>
              <a:t> boundaries</a:t>
            </a:r>
            <a:endParaRPr lang="en-AU" dirty="0"/>
          </a:p>
        </p:txBody>
      </p:sp>
      <p:sp>
        <p:nvSpPr>
          <p:cNvPr id="8" name="Text Placeholder 7"/>
          <p:cNvSpPr>
            <a:spLocks noGrp="1"/>
          </p:cNvSpPr>
          <p:nvPr>
            <p:ph type="body" sz="quarter" idx="14"/>
          </p:nvPr>
        </p:nvSpPr>
        <p:spPr>
          <a:xfrm>
            <a:off x="5336587" y="4677219"/>
            <a:ext cx="2650433" cy="397201"/>
          </a:xfrm>
        </p:spPr>
        <p:txBody>
          <a:bodyPr/>
          <a:lstStyle/>
          <a:p>
            <a:r>
              <a:rPr lang="en-AU" dirty="0"/>
              <a:t>Activity 1 Making a basic </a:t>
            </a:r>
            <a:r>
              <a:rPr lang="en-AU" dirty="0" smtClean="0"/>
              <a:t>map</a:t>
            </a:r>
            <a:endParaRPr lang="en-AU" dirty="0"/>
          </a:p>
        </p:txBody>
      </p:sp>
      <p:sp>
        <p:nvSpPr>
          <p:cNvPr id="5" name="Slide Number Placeholder 4"/>
          <p:cNvSpPr>
            <a:spLocks noGrp="1"/>
          </p:cNvSpPr>
          <p:nvPr>
            <p:ph type="sldNum" sz="quarter" idx="4"/>
          </p:nvPr>
        </p:nvSpPr>
        <p:spPr/>
        <p:txBody>
          <a:bodyPr/>
          <a:lstStyle/>
          <a:p>
            <a:fld id="{8A657B52-D046-4802-A3DE-55E7ED70298C}" type="slidenum">
              <a:rPr lang="en-AU" smtClean="0"/>
              <a:pPr/>
              <a:t>21</a:t>
            </a:fld>
            <a:endParaRPr lang="en-AU" dirty="0"/>
          </a:p>
        </p:txBody>
      </p:sp>
      <p:pic>
        <p:nvPicPr>
          <p:cNvPr id="3" name="Picture 2"/>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512000" y="1043175"/>
            <a:ext cx="6120000" cy="3466042"/>
          </a:xfrm>
          <a:prstGeom prst="rect">
            <a:avLst/>
          </a:prstGeom>
        </p:spPr>
      </p:pic>
    </p:spTree>
    <p:extLst>
      <p:ext uri="{BB962C8B-B14F-4D97-AF65-F5344CB8AC3E}">
        <p14:creationId xmlns:p14="http://schemas.microsoft.com/office/powerpoint/2010/main" val="349333771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4633" y="112065"/>
            <a:ext cx="6614311" cy="461665"/>
          </a:xfrm>
        </p:spPr>
        <p:txBody>
          <a:bodyPr/>
          <a:lstStyle/>
          <a:p>
            <a:r>
              <a:rPr lang="en-AU" dirty="0">
                <a:solidFill>
                  <a:schemeClr val="tx1">
                    <a:lumMod val="50000"/>
                    <a:lumOff val="50000"/>
                  </a:schemeClr>
                </a:solidFill>
              </a:rPr>
              <a:t>Activity </a:t>
            </a:r>
            <a:r>
              <a:rPr lang="en-AU" dirty="0" err="1" smtClean="0">
                <a:solidFill>
                  <a:schemeClr val="tx1">
                    <a:lumMod val="50000"/>
                    <a:lumOff val="50000"/>
                  </a:schemeClr>
                </a:solidFill>
              </a:rPr>
              <a:t>1b,c</a:t>
            </a:r>
            <a:r>
              <a:rPr lang="en-AU" dirty="0" smtClean="0"/>
              <a:t> Making </a:t>
            </a:r>
            <a:r>
              <a:rPr lang="en-AU" dirty="0"/>
              <a:t>a basic interactive </a:t>
            </a:r>
            <a:r>
              <a:rPr lang="en-AU" dirty="0" smtClean="0"/>
              <a:t>map</a:t>
            </a:r>
            <a:endParaRPr lang="en-AU" dirty="0"/>
          </a:p>
        </p:txBody>
      </p:sp>
      <p:sp>
        <p:nvSpPr>
          <p:cNvPr id="3" name="Content Placeholder 2"/>
          <p:cNvSpPr>
            <a:spLocks noGrp="1"/>
          </p:cNvSpPr>
          <p:nvPr>
            <p:ph idx="1"/>
          </p:nvPr>
        </p:nvSpPr>
        <p:spPr>
          <a:xfrm>
            <a:off x="487913" y="1000125"/>
            <a:ext cx="8229600" cy="3456384"/>
          </a:xfrm>
        </p:spPr>
        <p:txBody>
          <a:bodyPr>
            <a:normAutofit fontScale="92500"/>
          </a:bodyPr>
          <a:lstStyle/>
          <a:p>
            <a:pPr marL="0" indent="0">
              <a:buNone/>
            </a:pPr>
            <a:r>
              <a:rPr lang="en-AU" dirty="0" err="1">
                <a:solidFill>
                  <a:schemeClr val="tx1"/>
                </a:solidFill>
              </a:rPr>
              <a:t>1b</a:t>
            </a:r>
            <a:r>
              <a:rPr lang="en-AU" dirty="0">
                <a:solidFill>
                  <a:schemeClr val="tx1"/>
                </a:solidFill>
              </a:rPr>
              <a:t>. Leaflet:</a:t>
            </a:r>
          </a:p>
          <a:p>
            <a:r>
              <a:rPr lang="en-AU" dirty="0">
                <a:solidFill>
                  <a:schemeClr val="tx1"/>
                </a:solidFill>
              </a:rPr>
              <a:t>Using simple features data from previous exercise, make an interactive map using </a:t>
            </a:r>
            <a:r>
              <a:rPr lang="en-AU">
                <a:solidFill>
                  <a:schemeClr val="accent4"/>
                </a:solidFill>
              </a:rPr>
              <a:t>leaflet</a:t>
            </a:r>
            <a:r>
              <a:rPr lang="en-AU">
                <a:solidFill>
                  <a:schemeClr val="tx1"/>
                </a:solidFill>
              </a:rPr>
              <a:t>. </a:t>
            </a:r>
            <a:endParaRPr lang="en-AU" dirty="0">
              <a:solidFill>
                <a:schemeClr val="tx1"/>
              </a:solidFill>
            </a:endParaRPr>
          </a:p>
          <a:p>
            <a:endParaRPr lang="en-AU" dirty="0">
              <a:solidFill>
                <a:schemeClr val="tx1"/>
              </a:solidFill>
            </a:endParaRPr>
          </a:p>
          <a:p>
            <a:pPr marL="0" indent="0">
              <a:buNone/>
            </a:pPr>
            <a:r>
              <a:rPr lang="en-AU" dirty="0" err="1">
                <a:solidFill>
                  <a:schemeClr val="tx1"/>
                </a:solidFill>
              </a:rPr>
              <a:t>1c</a:t>
            </a:r>
            <a:r>
              <a:rPr lang="en-AU" dirty="0">
                <a:solidFill>
                  <a:schemeClr val="tx1"/>
                </a:solidFill>
              </a:rPr>
              <a:t>. Differencing shapes to remove Christmas and Cocos islands</a:t>
            </a:r>
            <a:endParaRPr lang="en-AU" sz="2000" dirty="0">
              <a:solidFill>
                <a:schemeClr val="tx1"/>
              </a:solidFill>
            </a:endParaRPr>
          </a:p>
          <a:p>
            <a:pPr>
              <a:lnSpc>
                <a:spcPct val="110000"/>
              </a:lnSpc>
            </a:pPr>
            <a:r>
              <a:rPr lang="en-AU" dirty="0">
                <a:solidFill>
                  <a:schemeClr val="tx1"/>
                </a:solidFill>
              </a:rPr>
              <a:t>Create </a:t>
            </a:r>
            <a:r>
              <a:rPr lang="en-AU" dirty="0" err="1">
                <a:solidFill>
                  <a:schemeClr val="tx1"/>
                </a:solidFill>
              </a:rPr>
              <a:t>lat</a:t>
            </a:r>
            <a:r>
              <a:rPr lang="en-AU" dirty="0">
                <a:solidFill>
                  <a:schemeClr val="tx1"/>
                </a:solidFill>
              </a:rPr>
              <a:t> long of map boundaries </a:t>
            </a:r>
            <a:r>
              <a:rPr lang="en-AU" dirty="0">
                <a:solidFill>
                  <a:schemeClr val="accent4"/>
                </a:solidFill>
              </a:rPr>
              <a:t>[</a:t>
            </a:r>
            <a:r>
              <a:rPr lang="en-AU" dirty="0" err="1">
                <a:solidFill>
                  <a:schemeClr val="accent4"/>
                </a:solidFill>
              </a:rPr>
              <a:t>rbind</a:t>
            </a:r>
            <a:r>
              <a:rPr lang="en-AU" dirty="0">
                <a:solidFill>
                  <a:schemeClr val="accent4"/>
                </a:solidFill>
              </a:rPr>
              <a:t>]</a:t>
            </a:r>
          </a:p>
          <a:p>
            <a:pPr>
              <a:lnSpc>
                <a:spcPct val="110000"/>
              </a:lnSpc>
            </a:pPr>
            <a:r>
              <a:rPr lang="en-AU" dirty="0">
                <a:solidFill>
                  <a:schemeClr val="tx1"/>
                </a:solidFill>
              </a:rPr>
              <a:t>Convert to simple features polygon </a:t>
            </a:r>
            <a:r>
              <a:rPr lang="en-AU" dirty="0">
                <a:solidFill>
                  <a:schemeClr val="accent4"/>
                </a:solidFill>
              </a:rPr>
              <a:t>[</a:t>
            </a:r>
            <a:r>
              <a:rPr lang="en-AU" dirty="0" err="1">
                <a:solidFill>
                  <a:schemeClr val="accent4"/>
                </a:solidFill>
              </a:rPr>
              <a:t>st_polygon</a:t>
            </a:r>
            <a:r>
              <a:rPr lang="en-AU" dirty="0">
                <a:solidFill>
                  <a:schemeClr val="accent4"/>
                </a:solidFill>
              </a:rPr>
              <a:t>]</a:t>
            </a:r>
          </a:p>
          <a:p>
            <a:pPr>
              <a:lnSpc>
                <a:spcPct val="110000"/>
              </a:lnSpc>
            </a:pPr>
            <a:r>
              <a:rPr lang="en-AU" dirty="0">
                <a:solidFill>
                  <a:schemeClr val="tx1"/>
                </a:solidFill>
              </a:rPr>
              <a:t>Trim shape file </a:t>
            </a:r>
            <a:r>
              <a:rPr lang="en-AU" dirty="0">
                <a:solidFill>
                  <a:schemeClr val="accent4"/>
                </a:solidFill>
              </a:rPr>
              <a:t>[</a:t>
            </a:r>
            <a:r>
              <a:rPr lang="en-AU" dirty="0" err="1">
                <a:solidFill>
                  <a:schemeClr val="accent4"/>
                </a:solidFill>
              </a:rPr>
              <a:t>st_intersection</a:t>
            </a:r>
            <a:r>
              <a:rPr lang="en-AU" dirty="0">
                <a:solidFill>
                  <a:schemeClr val="accent4"/>
                </a:solidFill>
              </a:rPr>
              <a:t>]</a:t>
            </a:r>
            <a:r>
              <a:rPr lang="en-AU" dirty="0">
                <a:solidFill>
                  <a:schemeClr val="tx1"/>
                </a:solidFill>
              </a:rPr>
              <a:t> and re-plot in </a:t>
            </a:r>
            <a:r>
              <a:rPr lang="en-AU" dirty="0">
                <a:solidFill>
                  <a:schemeClr val="accent4"/>
                </a:solidFill>
              </a:rPr>
              <a:t>leaflet</a:t>
            </a:r>
          </a:p>
          <a:p>
            <a:pPr marL="457200" indent="-457200">
              <a:buFont typeface="+mj-lt"/>
              <a:buAutoNum type="arabicPeriod"/>
            </a:pPr>
            <a:endParaRPr lang="en-AU" dirty="0">
              <a:solidFill>
                <a:schemeClr val="tx1"/>
              </a:solidFill>
            </a:endParaRPr>
          </a:p>
        </p:txBody>
      </p:sp>
      <p:sp>
        <p:nvSpPr>
          <p:cNvPr id="4" name="Text Placeholder 3"/>
          <p:cNvSpPr>
            <a:spLocks noGrp="1"/>
          </p:cNvSpPr>
          <p:nvPr>
            <p:ph type="body" sz="quarter" idx="14"/>
          </p:nvPr>
        </p:nvSpPr>
        <p:spPr>
          <a:xfrm>
            <a:off x="5336587" y="4677219"/>
            <a:ext cx="2650433" cy="397201"/>
          </a:xfrm>
        </p:spPr>
        <p:txBody>
          <a:bodyPr/>
          <a:lstStyle/>
          <a:p>
            <a:r>
              <a:rPr lang="en-AU" dirty="0"/>
              <a:t>Activity 1 Making a basic </a:t>
            </a:r>
            <a:r>
              <a:rPr lang="en-AU" dirty="0" smtClean="0"/>
              <a:t>map</a:t>
            </a:r>
            <a:endParaRPr lang="en-AU" dirty="0"/>
          </a:p>
        </p:txBody>
      </p:sp>
      <p:sp>
        <p:nvSpPr>
          <p:cNvPr id="5" name="Slide Number Placeholder 4"/>
          <p:cNvSpPr>
            <a:spLocks noGrp="1"/>
          </p:cNvSpPr>
          <p:nvPr>
            <p:ph type="sldNum" sz="quarter" idx="4"/>
          </p:nvPr>
        </p:nvSpPr>
        <p:spPr/>
        <p:txBody>
          <a:bodyPr/>
          <a:lstStyle/>
          <a:p>
            <a:fld id="{8A657B52-D046-4802-A3DE-55E7ED70298C}" type="slidenum">
              <a:rPr lang="en-AU" smtClean="0"/>
              <a:pPr/>
              <a:t>22</a:t>
            </a:fld>
            <a:endParaRPr lang="en-AU" dirty="0"/>
          </a:p>
        </p:txBody>
      </p:sp>
    </p:spTree>
    <p:extLst>
      <p:ext uri="{BB962C8B-B14F-4D97-AF65-F5344CB8AC3E}">
        <p14:creationId xmlns:p14="http://schemas.microsoft.com/office/powerpoint/2010/main" val="51928611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0" y="0"/>
            <a:ext cx="9144000" cy="5143500"/>
            <a:chOff x="0" y="0"/>
            <a:chExt cx="9144000" cy="5143500"/>
          </a:xfrm>
        </p:grpSpPr>
        <p:pic>
          <p:nvPicPr>
            <p:cNvPr id="9" name="Picture 8"/>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0" y="0"/>
              <a:ext cx="9144000" cy="5143500"/>
            </a:xfrm>
            <a:prstGeom prst="rect">
              <a:avLst/>
            </a:prstGeom>
          </p:spPr>
        </p:pic>
        <p:sp>
          <p:nvSpPr>
            <p:cNvPr id="10" name="Rectangle 9"/>
            <p:cNvSpPr/>
            <p:nvPr/>
          </p:nvSpPr>
          <p:spPr>
            <a:xfrm>
              <a:off x="0" y="4192438"/>
              <a:ext cx="684362" cy="951062"/>
            </a:xfrm>
            <a:prstGeom prst="rect">
              <a:avLst/>
            </a:prstGeom>
            <a:solidFill>
              <a:srgbClr val="B6D2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11" name="Rectangle 10"/>
          <p:cNvSpPr/>
          <p:nvPr/>
        </p:nvSpPr>
        <p:spPr>
          <a:xfrm>
            <a:off x="0" y="0"/>
            <a:ext cx="9144000" cy="5143500"/>
          </a:xfrm>
          <a:prstGeom prst="rect">
            <a:avLst/>
          </a:prstGeom>
          <a:gradFill>
            <a:gsLst>
              <a:gs pos="73000">
                <a:schemeClr val="tx1">
                  <a:lumMod val="50000"/>
                  <a:lumOff val="50000"/>
                  <a:alpha val="0"/>
                </a:schemeClr>
              </a:gs>
              <a:gs pos="19491">
                <a:srgbClr val="C1C1C1">
                  <a:alpha val="0"/>
                </a:srgbClr>
              </a:gs>
              <a:gs pos="0">
                <a:schemeClr val="bg1">
                  <a:lumMod val="85000"/>
                  <a:alpha val="19000"/>
                </a:schemeClr>
              </a:gs>
              <a:gs pos="100000">
                <a:schemeClr val="tx1">
                  <a:lumMod val="50000"/>
                  <a:lumOff val="50000"/>
                  <a:alpha val="8500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 name="Text Placeholder 7"/>
          <p:cNvSpPr>
            <a:spLocks noGrp="1"/>
          </p:cNvSpPr>
          <p:nvPr>
            <p:ph type="body" sz="quarter" idx="14"/>
          </p:nvPr>
        </p:nvSpPr>
        <p:spPr>
          <a:xfrm>
            <a:off x="6442078" y="4487475"/>
            <a:ext cx="2701922" cy="656025"/>
          </a:xfrm>
          <a:noFill/>
        </p:spPr>
        <p:txBody>
          <a:bodyPr/>
          <a:lstStyle/>
          <a:p>
            <a:r>
              <a:rPr lang="en-AU" sz="3200" b="1" dirty="0" smtClean="0">
                <a:latin typeface="Constantia" panose="02030602050306030303" pitchFamily="18" charset="0"/>
                <a:ea typeface="Verdana" panose="020B0604030504040204" pitchFamily="34" charset="0"/>
              </a:rPr>
              <a:t>Choropleths</a:t>
            </a:r>
            <a:endParaRPr lang="en-AU" b="1" dirty="0">
              <a:latin typeface="Constantia" panose="02030602050306030303" pitchFamily="18" charset="0"/>
              <a:ea typeface="Verdana" panose="020B0604030504040204" pitchFamily="34" charset="0"/>
            </a:endParaRPr>
          </a:p>
        </p:txBody>
      </p:sp>
    </p:spTree>
    <p:extLst>
      <p:ext uri="{BB962C8B-B14F-4D97-AF65-F5344CB8AC3E}">
        <p14:creationId xmlns:p14="http://schemas.microsoft.com/office/powerpoint/2010/main" val="133348877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4633" y="112066"/>
            <a:ext cx="4628190" cy="461665"/>
          </a:xfrm>
        </p:spPr>
        <p:txBody>
          <a:bodyPr/>
          <a:lstStyle/>
          <a:p>
            <a:r>
              <a:rPr lang="en-AU" dirty="0" smtClean="0">
                <a:solidFill>
                  <a:schemeClr val="tx1">
                    <a:lumMod val="50000"/>
                    <a:lumOff val="50000"/>
                  </a:schemeClr>
                </a:solidFill>
              </a:rPr>
              <a:t>Activity 2</a:t>
            </a:r>
            <a:r>
              <a:rPr lang="en-AU" dirty="0" smtClean="0"/>
              <a:t> Making a choropleth</a:t>
            </a:r>
            <a:endParaRPr lang="en-AU" dirty="0"/>
          </a:p>
        </p:txBody>
      </p:sp>
      <p:sp>
        <p:nvSpPr>
          <p:cNvPr id="3" name="Content Placeholder 2"/>
          <p:cNvSpPr>
            <a:spLocks noGrp="1"/>
          </p:cNvSpPr>
          <p:nvPr>
            <p:ph idx="1"/>
          </p:nvPr>
        </p:nvSpPr>
        <p:spPr>
          <a:xfrm>
            <a:off x="938005" y="1380226"/>
            <a:ext cx="7295072" cy="2994479"/>
          </a:xfrm>
        </p:spPr>
        <p:txBody>
          <a:bodyPr/>
          <a:lstStyle/>
          <a:p>
            <a:pPr marL="0" indent="0">
              <a:spcBef>
                <a:spcPts val="1200"/>
              </a:spcBef>
              <a:buNone/>
            </a:pPr>
            <a:r>
              <a:rPr lang="en-AU" dirty="0" smtClean="0">
                <a:solidFill>
                  <a:schemeClr val="tx1">
                    <a:lumMod val="75000"/>
                    <a:lumOff val="25000"/>
                  </a:schemeClr>
                </a:solidFill>
              </a:rPr>
              <a:t>Charting Socio-Economic </a:t>
            </a:r>
            <a:r>
              <a:rPr lang="en-AU" dirty="0">
                <a:solidFill>
                  <a:schemeClr val="tx1">
                    <a:lumMod val="75000"/>
                    <a:lumOff val="25000"/>
                  </a:schemeClr>
                </a:solidFill>
              </a:rPr>
              <a:t>Indexes for Areas (</a:t>
            </a:r>
            <a:r>
              <a:rPr lang="en-AU" dirty="0" err="1">
                <a:solidFill>
                  <a:schemeClr val="tx1">
                    <a:lumMod val="75000"/>
                    <a:lumOff val="25000"/>
                  </a:schemeClr>
                </a:solidFill>
              </a:rPr>
              <a:t>SEIFA</a:t>
            </a:r>
            <a:r>
              <a:rPr lang="en-AU" dirty="0">
                <a:solidFill>
                  <a:schemeClr val="tx1">
                    <a:lumMod val="75000"/>
                    <a:lumOff val="25000"/>
                  </a:schemeClr>
                </a:solidFill>
              </a:rPr>
              <a:t>) </a:t>
            </a:r>
            <a:r>
              <a:rPr lang="en-AU" dirty="0" smtClean="0">
                <a:solidFill>
                  <a:schemeClr val="tx1">
                    <a:lumMod val="75000"/>
                    <a:lumOff val="25000"/>
                  </a:schemeClr>
                </a:solidFill>
              </a:rPr>
              <a:t>scores for Index of Relative Socio-economic Disadvantage (</a:t>
            </a:r>
            <a:r>
              <a:rPr lang="en-AU" dirty="0" err="1" smtClean="0">
                <a:solidFill>
                  <a:schemeClr val="tx1">
                    <a:lumMod val="75000"/>
                    <a:lumOff val="25000"/>
                  </a:schemeClr>
                </a:solidFill>
              </a:rPr>
              <a:t>IRSD</a:t>
            </a:r>
            <a:r>
              <a:rPr lang="en-AU" dirty="0" smtClean="0">
                <a:solidFill>
                  <a:schemeClr val="tx1">
                    <a:lumMod val="75000"/>
                    <a:lumOff val="25000"/>
                  </a:schemeClr>
                </a:solidFill>
              </a:rPr>
              <a:t>) by geography.</a:t>
            </a:r>
          </a:p>
          <a:p>
            <a:pPr marL="0" indent="0">
              <a:spcBef>
                <a:spcPts val="1200"/>
              </a:spcBef>
              <a:buNone/>
            </a:pPr>
            <a:r>
              <a:rPr lang="en-AU" dirty="0" smtClean="0">
                <a:solidFill>
                  <a:schemeClr val="tx1">
                    <a:lumMod val="75000"/>
                    <a:lumOff val="25000"/>
                  </a:schemeClr>
                </a:solidFill>
              </a:rPr>
              <a:t>Merge </a:t>
            </a:r>
            <a:r>
              <a:rPr lang="en-AU" dirty="0" err="1" smtClean="0">
                <a:solidFill>
                  <a:schemeClr val="tx1">
                    <a:lumMod val="75000"/>
                    <a:lumOff val="25000"/>
                  </a:schemeClr>
                </a:solidFill>
              </a:rPr>
              <a:t>IRSD</a:t>
            </a:r>
            <a:r>
              <a:rPr lang="en-AU" dirty="0" smtClean="0">
                <a:solidFill>
                  <a:schemeClr val="tx1">
                    <a:lumMod val="75000"/>
                    <a:lumOff val="25000"/>
                  </a:schemeClr>
                </a:solidFill>
              </a:rPr>
              <a:t> with geography (</a:t>
            </a:r>
            <a:r>
              <a:rPr lang="en-AU" dirty="0" err="1" smtClean="0">
                <a:solidFill>
                  <a:schemeClr val="tx1">
                    <a:lumMod val="75000"/>
                    <a:lumOff val="25000"/>
                  </a:schemeClr>
                </a:solidFill>
              </a:rPr>
              <a:t>SA2s</a:t>
            </a:r>
            <a:r>
              <a:rPr lang="en-AU" dirty="0" smtClean="0">
                <a:solidFill>
                  <a:schemeClr val="tx1">
                    <a:lumMod val="75000"/>
                    <a:lumOff val="25000"/>
                  </a:schemeClr>
                </a:solidFill>
              </a:rPr>
              <a:t>):</a:t>
            </a:r>
            <a:endParaRPr lang="en-AU" dirty="0">
              <a:solidFill>
                <a:schemeClr val="tx1">
                  <a:lumMod val="75000"/>
                  <a:lumOff val="25000"/>
                </a:schemeClr>
              </a:solidFill>
            </a:endParaRPr>
          </a:p>
          <a:p>
            <a:pPr lvl="1"/>
            <a:r>
              <a:rPr lang="en-AU" dirty="0">
                <a:solidFill>
                  <a:schemeClr val="tx1">
                    <a:lumMod val="75000"/>
                    <a:lumOff val="25000"/>
                  </a:schemeClr>
                </a:solidFill>
              </a:rPr>
              <a:t>Read in </a:t>
            </a:r>
            <a:r>
              <a:rPr lang="en-AU" dirty="0" err="1" smtClean="0">
                <a:solidFill>
                  <a:schemeClr val="tx1">
                    <a:lumMod val="75000"/>
                    <a:lumOff val="25000"/>
                  </a:schemeClr>
                </a:solidFill>
              </a:rPr>
              <a:t>IRSD</a:t>
            </a:r>
            <a:r>
              <a:rPr lang="en-AU" dirty="0" smtClean="0">
                <a:solidFill>
                  <a:schemeClr val="tx1">
                    <a:lumMod val="75000"/>
                    <a:lumOff val="25000"/>
                  </a:schemeClr>
                </a:solidFill>
              </a:rPr>
              <a:t> data</a:t>
            </a:r>
            <a:endParaRPr lang="en-AU" dirty="0">
              <a:solidFill>
                <a:schemeClr val="tx1"/>
              </a:solidFill>
            </a:endParaRPr>
          </a:p>
          <a:p>
            <a:pPr lvl="1"/>
            <a:r>
              <a:rPr lang="en-AU" dirty="0">
                <a:solidFill>
                  <a:schemeClr val="tx1">
                    <a:lumMod val="75000"/>
                    <a:lumOff val="25000"/>
                  </a:schemeClr>
                </a:solidFill>
              </a:rPr>
              <a:t>Harmonise identifiers and values</a:t>
            </a:r>
            <a:r>
              <a:rPr lang="en-AU" dirty="0">
                <a:solidFill>
                  <a:schemeClr val="tx1"/>
                </a:solidFill>
              </a:rPr>
              <a:t> </a:t>
            </a:r>
            <a:endParaRPr lang="en-AU" dirty="0" smtClean="0">
              <a:solidFill>
                <a:schemeClr val="tx1"/>
              </a:solidFill>
            </a:endParaRPr>
          </a:p>
          <a:p>
            <a:pPr lvl="1"/>
            <a:r>
              <a:rPr lang="en-AU" dirty="0" smtClean="0">
                <a:solidFill>
                  <a:schemeClr val="tx1">
                    <a:lumMod val="75000"/>
                    <a:lumOff val="25000"/>
                  </a:schemeClr>
                </a:solidFill>
              </a:rPr>
              <a:t>Merge </a:t>
            </a:r>
            <a:r>
              <a:rPr lang="en-AU" dirty="0">
                <a:solidFill>
                  <a:schemeClr val="tx1">
                    <a:lumMod val="75000"/>
                    <a:lumOff val="25000"/>
                  </a:schemeClr>
                </a:solidFill>
              </a:rPr>
              <a:t>with statistical areas (</a:t>
            </a:r>
            <a:r>
              <a:rPr lang="en-AU" dirty="0" err="1">
                <a:solidFill>
                  <a:schemeClr val="tx1">
                    <a:lumMod val="75000"/>
                    <a:lumOff val="25000"/>
                  </a:schemeClr>
                </a:solidFill>
              </a:rPr>
              <a:t>SA2s</a:t>
            </a:r>
            <a:r>
              <a:rPr lang="en-AU" dirty="0">
                <a:solidFill>
                  <a:schemeClr val="tx1">
                    <a:lumMod val="75000"/>
                    <a:lumOff val="25000"/>
                  </a:schemeClr>
                </a:solidFill>
              </a:rPr>
              <a:t>) from Activity 1</a:t>
            </a:r>
            <a:endParaRPr lang="en-AU" dirty="0">
              <a:solidFill>
                <a:schemeClr val="tx1"/>
              </a:solidFill>
            </a:endParaRPr>
          </a:p>
          <a:p>
            <a:endParaRPr lang="en-AU" dirty="0">
              <a:solidFill>
                <a:schemeClr val="tx1"/>
              </a:solidFill>
            </a:endParaRPr>
          </a:p>
        </p:txBody>
      </p:sp>
      <p:sp>
        <p:nvSpPr>
          <p:cNvPr id="4" name="Text Placeholder 3"/>
          <p:cNvSpPr>
            <a:spLocks noGrp="1"/>
          </p:cNvSpPr>
          <p:nvPr>
            <p:ph type="body" sz="quarter" idx="14"/>
          </p:nvPr>
        </p:nvSpPr>
        <p:spPr>
          <a:xfrm>
            <a:off x="5317350" y="4677219"/>
            <a:ext cx="2669670" cy="397201"/>
          </a:xfrm>
        </p:spPr>
        <p:txBody>
          <a:bodyPr/>
          <a:lstStyle/>
          <a:p>
            <a:r>
              <a:rPr lang="en-AU" dirty="0"/>
              <a:t>Activity </a:t>
            </a:r>
            <a:r>
              <a:rPr lang="en-AU" dirty="0" smtClean="0"/>
              <a:t>2 Making a choropleth</a:t>
            </a:r>
            <a:endParaRPr lang="en-AU" dirty="0"/>
          </a:p>
        </p:txBody>
      </p:sp>
      <p:sp>
        <p:nvSpPr>
          <p:cNvPr id="5" name="Slide Number Placeholder 4"/>
          <p:cNvSpPr>
            <a:spLocks noGrp="1"/>
          </p:cNvSpPr>
          <p:nvPr>
            <p:ph type="sldNum" sz="quarter" idx="4"/>
          </p:nvPr>
        </p:nvSpPr>
        <p:spPr/>
        <p:txBody>
          <a:bodyPr/>
          <a:lstStyle/>
          <a:p>
            <a:fld id="{8A657B52-D046-4802-A3DE-55E7ED70298C}" type="slidenum">
              <a:rPr lang="en-AU" smtClean="0"/>
              <a:pPr/>
              <a:t>24</a:t>
            </a:fld>
            <a:endParaRPr lang="en-AU" dirty="0"/>
          </a:p>
        </p:txBody>
      </p:sp>
    </p:spTree>
    <p:extLst>
      <p:ext uri="{BB962C8B-B14F-4D97-AF65-F5344CB8AC3E}">
        <p14:creationId xmlns:p14="http://schemas.microsoft.com/office/powerpoint/2010/main" val="118546942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4633" y="112066"/>
            <a:ext cx="4628190" cy="461665"/>
          </a:xfrm>
        </p:spPr>
        <p:txBody>
          <a:bodyPr/>
          <a:lstStyle/>
          <a:p>
            <a:r>
              <a:rPr lang="en-AU" dirty="0" smtClean="0">
                <a:solidFill>
                  <a:schemeClr val="tx1">
                    <a:lumMod val="50000"/>
                    <a:lumOff val="50000"/>
                  </a:schemeClr>
                </a:solidFill>
              </a:rPr>
              <a:t>Activity 2</a:t>
            </a:r>
            <a:r>
              <a:rPr lang="en-AU" dirty="0" smtClean="0"/>
              <a:t> Making a choropleth</a:t>
            </a:r>
            <a:endParaRPr lang="en-AU" dirty="0"/>
          </a:p>
        </p:txBody>
      </p:sp>
      <p:sp>
        <p:nvSpPr>
          <p:cNvPr id="3" name="Content Placeholder 2"/>
          <p:cNvSpPr>
            <a:spLocks noGrp="1"/>
          </p:cNvSpPr>
          <p:nvPr>
            <p:ph idx="1"/>
          </p:nvPr>
        </p:nvSpPr>
        <p:spPr/>
        <p:txBody>
          <a:bodyPr/>
          <a:lstStyle/>
          <a:p>
            <a:r>
              <a:rPr lang="en-AU" dirty="0">
                <a:solidFill>
                  <a:schemeClr val="tx1">
                    <a:lumMod val="75000"/>
                    <a:lumOff val="25000"/>
                  </a:schemeClr>
                </a:solidFill>
              </a:rPr>
              <a:t>Merging Index of Relative </a:t>
            </a:r>
            <a:r>
              <a:rPr lang="en-AU" dirty="0" smtClean="0">
                <a:solidFill>
                  <a:schemeClr val="tx1">
                    <a:lumMod val="75000"/>
                    <a:lumOff val="25000"/>
                  </a:schemeClr>
                </a:solidFill>
              </a:rPr>
              <a:t>Socio-economic </a:t>
            </a:r>
            <a:r>
              <a:rPr lang="en-AU" dirty="0">
                <a:solidFill>
                  <a:schemeClr val="tx1">
                    <a:lumMod val="75000"/>
                    <a:lumOff val="25000"/>
                  </a:schemeClr>
                </a:solidFill>
              </a:rPr>
              <a:t>Disadvantage (</a:t>
            </a:r>
            <a:r>
              <a:rPr lang="en-AU" dirty="0" err="1" smtClean="0">
                <a:solidFill>
                  <a:schemeClr val="tx1">
                    <a:lumMod val="75000"/>
                    <a:lumOff val="25000"/>
                  </a:schemeClr>
                </a:solidFill>
              </a:rPr>
              <a:t>IRSD</a:t>
            </a:r>
            <a:r>
              <a:rPr lang="en-AU" dirty="0">
                <a:solidFill>
                  <a:schemeClr val="tx1">
                    <a:lumMod val="75000"/>
                    <a:lumOff val="25000"/>
                  </a:schemeClr>
                </a:solidFill>
              </a:rPr>
              <a:t>)</a:t>
            </a:r>
            <a:r>
              <a:rPr lang="en-AU" dirty="0" smtClean="0">
                <a:solidFill>
                  <a:schemeClr val="tx1">
                    <a:lumMod val="75000"/>
                    <a:lumOff val="25000"/>
                  </a:schemeClr>
                </a:solidFill>
              </a:rPr>
              <a:t> </a:t>
            </a:r>
            <a:r>
              <a:rPr lang="en-AU" dirty="0">
                <a:solidFill>
                  <a:schemeClr val="tx1">
                    <a:lumMod val="75000"/>
                    <a:lumOff val="25000"/>
                  </a:schemeClr>
                </a:solidFill>
              </a:rPr>
              <a:t>data with geography</a:t>
            </a:r>
          </a:p>
          <a:p>
            <a:pPr lvl="1"/>
            <a:r>
              <a:rPr lang="en-AU" dirty="0">
                <a:solidFill>
                  <a:schemeClr val="tx1">
                    <a:lumMod val="75000"/>
                    <a:lumOff val="25000"/>
                  </a:schemeClr>
                </a:solidFill>
              </a:rPr>
              <a:t>Read </a:t>
            </a:r>
            <a:r>
              <a:rPr lang="en-AU" dirty="0" smtClean="0">
                <a:solidFill>
                  <a:schemeClr val="tx1">
                    <a:lumMod val="75000"/>
                    <a:lumOff val="25000"/>
                  </a:schemeClr>
                </a:solidFill>
              </a:rPr>
              <a:t>in </a:t>
            </a:r>
            <a:r>
              <a:rPr lang="en-AU" dirty="0" err="1" smtClean="0">
                <a:solidFill>
                  <a:schemeClr val="tx1">
                    <a:lumMod val="75000"/>
                    <a:lumOff val="25000"/>
                  </a:schemeClr>
                </a:solidFill>
              </a:rPr>
              <a:t>IRSD</a:t>
            </a:r>
            <a:r>
              <a:rPr lang="en-AU" dirty="0" smtClean="0">
                <a:solidFill>
                  <a:schemeClr val="tx1">
                    <a:lumMod val="75000"/>
                    <a:lumOff val="25000"/>
                  </a:schemeClr>
                </a:solidFill>
              </a:rPr>
              <a:t> data using </a:t>
            </a:r>
            <a:r>
              <a:rPr lang="en-AU" dirty="0" err="1" smtClean="0">
                <a:solidFill>
                  <a:schemeClr val="accent4"/>
                </a:solidFill>
              </a:rPr>
              <a:t>read_excel</a:t>
            </a:r>
            <a:endParaRPr lang="en-AU" dirty="0" smtClean="0">
              <a:solidFill>
                <a:schemeClr val="accent4"/>
              </a:solidFill>
            </a:endParaRPr>
          </a:p>
          <a:p>
            <a:pPr lvl="1"/>
            <a:r>
              <a:rPr lang="en-AU" dirty="0" smtClean="0">
                <a:solidFill>
                  <a:schemeClr val="tx1">
                    <a:lumMod val="75000"/>
                    <a:lumOff val="25000"/>
                  </a:schemeClr>
                </a:solidFill>
              </a:rPr>
              <a:t>Harmonise identifiers with </a:t>
            </a:r>
            <a:r>
              <a:rPr lang="en-AU" dirty="0" err="1" smtClean="0">
                <a:solidFill>
                  <a:schemeClr val="tx1">
                    <a:lumMod val="75000"/>
                    <a:lumOff val="25000"/>
                  </a:schemeClr>
                </a:solidFill>
              </a:rPr>
              <a:t>SA2</a:t>
            </a:r>
            <a:r>
              <a:rPr lang="en-AU" dirty="0" smtClean="0">
                <a:solidFill>
                  <a:schemeClr val="tx1">
                    <a:lumMod val="75000"/>
                    <a:lumOff val="25000"/>
                  </a:schemeClr>
                </a:solidFill>
              </a:rPr>
              <a:t> data (a vector)</a:t>
            </a:r>
            <a:endParaRPr lang="en-AU" dirty="0">
              <a:solidFill>
                <a:schemeClr val="tx1">
                  <a:lumMod val="75000"/>
                  <a:lumOff val="25000"/>
                </a:schemeClr>
              </a:solidFill>
            </a:endParaRPr>
          </a:p>
          <a:p>
            <a:pPr lvl="1"/>
            <a:r>
              <a:rPr lang="en-AU" dirty="0" smtClean="0">
                <a:solidFill>
                  <a:schemeClr val="tx1">
                    <a:lumMod val="75000"/>
                    <a:lumOff val="25000"/>
                  </a:schemeClr>
                </a:solidFill>
              </a:rPr>
              <a:t>Merge </a:t>
            </a:r>
            <a:r>
              <a:rPr lang="en-AU" dirty="0">
                <a:solidFill>
                  <a:schemeClr val="tx1">
                    <a:lumMod val="75000"/>
                    <a:lumOff val="25000"/>
                  </a:schemeClr>
                </a:solidFill>
              </a:rPr>
              <a:t>with statistical areas (</a:t>
            </a:r>
            <a:r>
              <a:rPr lang="en-AU" dirty="0" err="1">
                <a:solidFill>
                  <a:schemeClr val="tx1">
                    <a:lumMod val="75000"/>
                    <a:lumOff val="25000"/>
                  </a:schemeClr>
                </a:solidFill>
              </a:rPr>
              <a:t>SA2s</a:t>
            </a:r>
            <a:r>
              <a:rPr lang="en-AU" dirty="0">
                <a:solidFill>
                  <a:schemeClr val="tx1">
                    <a:lumMod val="75000"/>
                    <a:lumOff val="25000"/>
                  </a:schemeClr>
                </a:solidFill>
              </a:rPr>
              <a:t>) from Activity </a:t>
            </a:r>
            <a:r>
              <a:rPr lang="en-AU" dirty="0" smtClean="0">
                <a:solidFill>
                  <a:schemeClr val="tx1">
                    <a:lumMod val="75000"/>
                    <a:lumOff val="25000"/>
                  </a:schemeClr>
                </a:solidFill>
              </a:rPr>
              <a:t>1</a:t>
            </a:r>
            <a:r>
              <a:rPr lang="en-AU" dirty="0" smtClean="0">
                <a:solidFill>
                  <a:schemeClr val="tx1"/>
                </a:solidFill>
              </a:rPr>
              <a:t> </a:t>
            </a:r>
            <a:r>
              <a:rPr lang="en-AU" dirty="0" smtClean="0">
                <a:solidFill>
                  <a:schemeClr val="accent4"/>
                </a:solidFill>
              </a:rPr>
              <a:t>[</a:t>
            </a:r>
            <a:r>
              <a:rPr lang="en-AU" dirty="0" err="1" smtClean="0">
                <a:solidFill>
                  <a:schemeClr val="accent4"/>
                </a:solidFill>
              </a:rPr>
              <a:t>left_join</a:t>
            </a:r>
            <a:r>
              <a:rPr lang="en-AU" dirty="0" smtClean="0">
                <a:solidFill>
                  <a:schemeClr val="accent4"/>
                </a:solidFill>
              </a:rPr>
              <a:t>]</a:t>
            </a:r>
          </a:p>
          <a:p>
            <a:pPr lvl="1"/>
            <a:r>
              <a:rPr lang="en-AU" dirty="0" smtClean="0">
                <a:solidFill>
                  <a:schemeClr val="tx1">
                    <a:lumMod val="75000"/>
                    <a:lumOff val="25000"/>
                  </a:schemeClr>
                </a:solidFill>
              </a:rPr>
              <a:t>Plot using </a:t>
            </a:r>
            <a:r>
              <a:rPr lang="en-AU" dirty="0" smtClean="0">
                <a:solidFill>
                  <a:schemeClr val="accent4"/>
                </a:solidFill>
              </a:rPr>
              <a:t>leaflet </a:t>
            </a:r>
            <a:r>
              <a:rPr lang="en-AU" dirty="0" smtClean="0">
                <a:solidFill>
                  <a:schemeClr val="tx1">
                    <a:lumMod val="75000"/>
                    <a:lumOff val="25000"/>
                  </a:schemeClr>
                </a:solidFill>
              </a:rPr>
              <a:t>and</a:t>
            </a:r>
            <a:r>
              <a:rPr lang="en-AU" dirty="0" smtClean="0">
                <a:solidFill>
                  <a:schemeClr val="accent4"/>
                </a:solidFill>
              </a:rPr>
              <a:t> </a:t>
            </a:r>
            <a:r>
              <a:rPr lang="en-AU" dirty="0" err="1" smtClean="0">
                <a:solidFill>
                  <a:schemeClr val="accent4"/>
                </a:solidFill>
              </a:rPr>
              <a:t>ggplot2</a:t>
            </a:r>
            <a:endParaRPr lang="en-AU" dirty="0">
              <a:solidFill>
                <a:schemeClr val="accent4"/>
              </a:solidFill>
            </a:endParaRPr>
          </a:p>
          <a:p>
            <a:endParaRPr lang="en-AU" dirty="0">
              <a:solidFill>
                <a:schemeClr val="tx1"/>
              </a:solidFill>
            </a:endParaRPr>
          </a:p>
        </p:txBody>
      </p:sp>
      <p:sp>
        <p:nvSpPr>
          <p:cNvPr id="4" name="Text Placeholder 3"/>
          <p:cNvSpPr>
            <a:spLocks noGrp="1"/>
          </p:cNvSpPr>
          <p:nvPr>
            <p:ph type="body" sz="quarter" idx="14"/>
          </p:nvPr>
        </p:nvSpPr>
        <p:spPr>
          <a:xfrm>
            <a:off x="5317350" y="4677219"/>
            <a:ext cx="2669670" cy="397201"/>
          </a:xfrm>
        </p:spPr>
        <p:txBody>
          <a:bodyPr/>
          <a:lstStyle/>
          <a:p>
            <a:r>
              <a:rPr lang="en-AU" dirty="0"/>
              <a:t>Activity </a:t>
            </a:r>
            <a:r>
              <a:rPr lang="en-AU" dirty="0" smtClean="0"/>
              <a:t>2 Making a choropleth</a:t>
            </a:r>
            <a:endParaRPr lang="en-AU" dirty="0"/>
          </a:p>
        </p:txBody>
      </p:sp>
      <p:sp>
        <p:nvSpPr>
          <p:cNvPr id="5" name="Slide Number Placeholder 4"/>
          <p:cNvSpPr>
            <a:spLocks noGrp="1"/>
          </p:cNvSpPr>
          <p:nvPr>
            <p:ph type="sldNum" sz="quarter" idx="4"/>
          </p:nvPr>
        </p:nvSpPr>
        <p:spPr/>
        <p:txBody>
          <a:bodyPr/>
          <a:lstStyle/>
          <a:p>
            <a:fld id="{8A657B52-D046-4802-A3DE-55E7ED70298C}" type="slidenum">
              <a:rPr lang="en-AU" smtClean="0"/>
              <a:pPr/>
              <a:t>25</a:t>
            </a:fld>
            <a:endParaRPr lang="en-AU" dirty="0"/>
          </a:p>
        </p:txBody>
      </p:sp>
    </p:spTree>
    <p:extLst>
      <p:ext uri="{BB962C8B-B14F-4D97-AF65-F5344CB8AC3E}">
        <p14:creationId xmlns:p14="http://schemas.microsoft.com/office/powerpoint/2010/main" val="425638902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4634" y="112066"/>
            <a:ext cx="8602590" cy="854092"/>
          </a:xfrm>
        </p:spPr>
        <p:txBody>
          <a:bodyPr/>
          <a:lstStyle/>
          <a:p>
            <a:r>
              <a:rPr lang="en-US" dirty="0">
                <a:solidFill>
                  <a:schemeClr val="tx1">
                    <a:lumMod val="50000"/>
                    <a:lumOff val="50000"/>
                  </a:schemeClr>
                </a:solidFill>
              </a:rPr>
              <a:t>Activity 2 result</a:t>
            </a:r>
            <a:r>
              <a:rPr lang="en-US" dirty="0"/>
              <a:t> </a:t>
            </a:r>
            <a:r>
              <a:rPr lang="en-US" dirty="0" smtClean="0"/>
              <a:t>Relative Socio-economic Disadvantage </a:t>
            </a:r>
            <a:br>
              <a:rPr lang="en-US" dirty="0" smtClean="0"/>
            </a:br>
            <a:r>
              <a:rPr lang="en-US" dirty="0" smtClean="0"/>
              <a:t>scores by </a:t>
            </a:r>
            <a:r>
              <a:rPr lang="en-US" dirty="0" err="1" smtClean="0"/>
              <a:t>SA2</a:t>
            </a:r>
            <a:endParaRPr lang="en-AU" dirty="0"/>
          </a:p>
        </p:txBody>
      </p:sp>
      <p:sp>
        <p:nvSpPr>
          <p:cNvPr id="8" name="Text Placeholder 7"/>
          <p:cNvSpPr>
            <a:spLocks noGrp="1"/>
          </p:cNvSpPr>
          <p:nvPr>
            <p:ph type="body" sz="quarter" idx="14"/>
          </p:nvPr>
        </p:nvSpPr>
        <p:spPr>
          <a:xfrm>
            <a:off x="5317350" y="4677219"/>
            <a:ext cx="2669670" cy="397201"/>
          </a:xfrm>
        </p:spPr>
        <p:txBody>
          <a:bodyPr/>
          <a:lstStyle/>
          <a:p>
            <a:r>
              <a:rPr lang="en-AU" dirty="0"/>
              <a:t>Activity 2 Making a choropleth</a:t>
            </a:r>
          </a:p>
        </p:txBody>
      </p:sp>
      <p:sp>
        <p:nvSpPr>
          <p:cNvPr id="5" name="Slide Number Placeholder 4"/>
          <p:cNvSpPr>
            <a:spLocks noGrp="1"/>
          </p:cNvSpPr>
          <p:nvPr>
            <p:ph type="sldNum" sz="quarter" idx="4"/>
          </p:nvPr>
        </p:nvSpPr>
        <p:spPr/>
        <p:txBody>
          <a:bodyPr/>
          <a:lstStyle/>
          <a:p>
            <a:fld id="{8A657B52-D046-4802-A3DE-55E7ED70298C}" type="slidenum">
              <a:rPr lang="en-AU" smtClean="0"/>
              <a:pPr/>
              <a:t>26</a:t>
            </a:fld>
            <a:endParaRPr lang="en-AU" dirty="0"/>
          </a:p>
        </p:txBody>
      </p:sp>
      <p:pic>
        <p:nvPicPr>
          <p:cNvPr id="11" name="Picture 10"/>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194264" y="852795"/>
            <a:ext cx="5743306" cy="3711059"/>
          </a:xfrm>
          <a:prstGeom prst="rect">
            <a:avLst/>
          </a:prstGeom>
        </p:spPr>
      </p:pic>
      <p:pic>
        <p:nvPicPr>
          <p:cNvPr id="12" name="Picture 11"/>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146102" y="1131678"/>
            <a:ext cx="886968" cy="2904744"/>
          </a:xfrm>
          <a:prstGeom prst="rect">
            <a:avLst/>
          </a:prstGeom>
        </p:spPr>
      </p:pic>
    </p:spTree>
    <p:extLst>
      <p:ext uri="{BB962C8B-B14F-4D97-AF65-F5344CB8AC3E}">
        <p14:creationId xmlns:p14="http://schemas.microsoft.com/office/powerpoint/2010/main" val="248364944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0" y="0"/>
            <a:ext cx="9144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8" name="Picture 7"/>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0" y="0"/>
            <a:ext cx="5653177" cy="4555732"/>
          </a:xfrm>
          <a:prstGeom prst="rect">
            <a:avLst/>
          </a:prstGeom>
          <a:solidFill>
            <a:schemeClr val="bg1"/>
          </a:solidFill>
        </p:spPr>
      </p:pic>
      <p:sp>
        <p:nvSpPr>
          <p:cNvPr id="11" name="Rectangle 10"/>
          <p:cNvSpPr/>
          <p:nvPr/>
        </p:nvSpPr>
        <p:spPr>
          <a:xfrm>
            <a:off x="0" y="0"/>
            <a:ext cx="9144000" cy="5143500"/>
          </a:xfrm>
          <a:prstGeom prst="rect">
            <a:avLst/>
          </a:prstGeom>
          <a:solidFill>
            <a:srgbClr val="CC9900">
              <a:alpha val="1176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 name="Text Placeholder 7"/>
          <p:cNvSpPr>
            <a:spLocks noGrp="1"/>
          </p:cNvSpPr>
          <p:nvPr>
            <p:ph type="body" sz="quarter" idx="14"/>
          </p:nvPr>
        </p:nvSpPr>
        <p:spPr>
          <a:xfrm>
            <a:off x="6247924" y="3995033"/>
            <a:ext cx="2896076" cy="1148467"/>
          </a:xfrm>
          <a:noFill/>
        </p:spPr>
        <p:txBody>
          <a:bodyPr/>
          <a:lstStyle/>
          <a:p>
            <a:r>
              <a:rPr lang="en-AU" sz="3200" b="1" dirty="0">
                <a:latin typeface="Constantia" panose="02030602050306030303" pitchFamily="18" charset="0"/>
                <a:ea typeface="Verdana" panose="020B0604030504040204" pitchFamily="34" charset="0"/>
              </a:rPr>
              <a:t>Representing</a:t>
            </a:r>
            <a:br>
              <a:rPr lang="en-AU" sz="3200" b="1" dirty="0">
                <a:latin typeface="Constantia" panose="02030602050306030303" pitchFamily="18" charset="0"/>
                <a:ea typeface="Verdana" panose="020B0604030504040204" pitchFamily="34" charset="0"/>
              </a:rPr>
            </a:br>
            <a:r>
              <a:rPr lang="en-AU" sz="3200" b="1" dirty="0" smtClean="0">
                <a:latin typeface="Constantia" panose="02030602050306030303" pitchFamily="18" charset="0"/>
                <a:ea typeface="Verdana" panose="020B0604030504040204" pitchFamily="34" charset="0"/>
              </a:rPr>
              <a:t>population</a:t>
            </a:r>
            <a:endParaRPr lang="en-AU" b="1" dirty="0">
              <a:latin typeface="Constantia" panose="02030602050306030303" pitchFamily="18" charset="0"/>
              <a:ea typeface="Verdana" panose="020B0604030504040204" pitchFamily="34" charset="0"/>
            </a:endParaRPr>
          </a:p>
        </p:txBody>
      </p:sp>
    </p:spTree>
    <p:extLst>
      <p:ext uri="{BB962C8B-B14F-4D97-AF65-F5344CB8AC3E}">
        <p14:creationId xmlns:p14="http://schemas.microsoft.com/office/powerpoint/2010/main" val="263219403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4633" y="112067"/>
            <a:ext cx="4852610" cy="430887"/>
          </a:xfrm>
        </p:spPr>
        <p:txBody>
          <a:bodyPr/>
          <a:lstStyle/>
          <a:p>
            <a:r>
              <a:rPr lang="en-AU" sz="2200" dirty="0">
                <a:solidFill>
                  <a:schemeClr val="tx1">
                    <a:lumMod val="50000"/>
                    <a:lumOff val="50000"/>
                  </a:schemeClr>
                </a:solidFill>
              </a:rPr>
              <a:t>Activity </a:t>
            </a:r>
            <a:r>
              <a:rPr lang="en-AU" sz="2200">
                <a:solidFill>
                  <a:schemeClr val="tx1">
                    <a:lumMod val="50000"/>
                    <a:lumOff val="50000"/>
                  </a:schemeClr>
                </a:solidFill>
              </a:rPr>
              <a:t>3 </a:t>
            </a:r>
            <a:r>
              <a:rPr lang="en-AU" sz="2200"/>
              <a:t>Representing </a:t>
            </a:r>
            <a:r>
              <a:rPr lang="en-AU" sz="2200" smtClean="0"/>
              <a:t>population</a:t>
            </a:r>
            <a:endParaRPr lang="en-AU" sz="2200" dirty="0"/>
          </a:p>
        </p:txBody>
      </p:sp>
      <p:sp>
        <p:nvSpPr>
          <p:cNvPr id="8" name="Text Placeholder 7"/>
          <p:cNvSpPr>
            <a:spLocks noGrp="1"/>
          </p:cNvSpPr>
          <p:nvPr>
            <p:ph type="body" sz="quarter" idx="14"/>
          </p:nvPr>
        </p:nvSpPr>
        <p:spPr>
          <a:xfrm>
            <a:off x="4988736" y="4677219"/>
            <a:ext cx="2998284" cy="397201"/>
          </a:xfrm>
        </p:spPr>
        <p:txBody>
          <a:bodyPr/>
          <a:lstStyle/>
          <a:p>
            <a:r>
              <a:rPr lang="en-AU" dirty="0"/>
              <a:t>Activity </a:t>
            </a:r>
            <a:r>
              <a:rPr lang="en-AU" dirty="0" smtClean="0"/>
              <a:t>3 Representing population</a:t>
            </a:r>
            <a:endParaRPr lang="en-AU" dirty="0"/>
          </a:p>
        </p:txBody>
      </p:sp>
      <p:sp>
        <p:nvSpPr>
          <p:cNvPr id="5" name="Slide Number Placeholder 4"/>
          <p:cNvSpPr>
            <a:spLocks noGrp="1"/>
          </p:cNvSpPr>
          <p:nvPr>
            <p:ph type="sldNum" sz="quarter" idx="4"/>
          </p:nvPr>
        </p:nvSpPr>
        <p:spPr/>
        <p:txBody>
          <a:bodyPr/>
          <a:lstStyle/>
          <a:p>
            <a:fld id="{8A657B52-D046-4802-A3DE-55E7ED70298C}" type="slidenum">
              <a:rPr lang="en-AU" smtClean="0"/>
              <a:pPr/>
              <a:t>28</a:t>
            </a:fld>
            <a:endParaRPr lang="en-AU" dirty="0"/>
          </a:p>
        </p:txBody>
      </p:sp>
      <p:sp>
        <p:nvSpPr>
          <p:cNvPr id="3" name="TextBox 2"/>
          <p:cNvSpPr txBox="1"/>
          <p:nvPr/>
        </p:nvSpPr>
        <p:spPr>
          <a:xfrm>
            <a:off x="1015698" y="1384585"/>
            <a:ext cx="7418716" cy="3170099"/>
          </a:xfrm>
          <a:prstGeom prst="rect">
            <a:avLst/>
          </a:prstGeom>
          <a:noFill/>
        </p:spPr>
        <p:txBody>
          <a:bodyPr wrap="square" rtlCol="0">
            <a:spAutoFit/>
          </a:bodyPr>
          <a:lstStyle/>
          <a:p>
            <a:pPr marL="342900" indent="-342900">
              <a:spcAft>
                <a:spcPts val="1200"/>
              </a:spcAft>
              <a:buFont typeface="Arial" panose="020B0604020202020204" pitchFamily="34" charset="0"/>
              <a:buChar char="•"/>
            </a:pPr>
            <a:r>
              <a:rPr lang="en-AU" sz="2400" dirty="0">
                <a:solidFill>
                  <a:schemeClr val="tx1">
                    <a:lumMod val="75000"/>
                    <a:lumOff val="25000"/>
                  </a:schemeClr>
                </a:solidFill>
                <a:latin typeface="Arial" panose="020B0604020202020204" pitchFamily="34" charset="0"/>
                <a:cs typeface="Arial" panose="020B0604020202020204" pitchFamily="34" charset="0"/>
              </a:rPr>
              <a:t>Right map for the right data </a:t>
            </a:r>
          </a:p>
          <a:p>
            <a:pPr marL="342900" indent="-342900">
              <a:lnSpc>
                <a:spcPct val="200000"/>
              </a:lnSpc>
              <a:spcAft>
                <a:spcPts val="1200"/>
              </a:spcAft>
              <a:buFont typeface="Arial" panose="020B0604020202020204" pitchFamily="34" charset="0"/>
              <a:buChar char="•"/>
            </a:pPr>
            <a:r>
              <a:rPr lang="en-AU" sz="2400" dirty="0">
                <a:solidFill>
                  <a:schemeClr val="tx1">
                    <a:lumMod val="75000"/>
                    <a:lumOff val="25000"/>
                  </a:schemeClr>
                </a:solidFill>
                <a:latin typeface="Arial" panose="020B0604020202020204" pitchFamily="34" charset="0"/>
                <a:cs typeface="Arial" panose="020B0604020202020204" pitchFamily="34" charset="0"/>
              </a:rPr>
              <a:t>Plot based on key population centres</a:t>
            </a:r>
          </a:p>
          <a:p>
            <a:pPr marL="914400" lvl="1" indent="-457200">
              <a:spcAft>
                <a:spcPts val="1200"/>
              </a:spcAft>
              <a:buFont typeface="+mj-lt"/>
              <a:buAutoNum type="arabicPeriod"/>
            </a:pPr>
            <a:r>
              <a:rPr lang="en-AU" sz="2000" dirty="0">
                <a:solidFill>
                  <a:schemeClr val="tx1">
                    <a:lumMod val="75000"/>
                    <a:lumOff val="25000"/>
                  </a:schemeClr>
                </a:solidFill>
                <a:latin typeface="Arial" panose="020B0604020202020204" pitchFamily="34" charset="0"/>
                <a:cs typeface="Arial" panose="020B0604020202020204" pitchFamily="34" charset="0"/>
              </a:rPr>
              <a:t>Clean Australian population grid data</a:t>
            </a:r>
          </a:p>
          <a:p>
            <a:pPr marL="914400" lvl="1" indent="-457200">
              <a:spcAft>
                <a:spcPts val="1200"/>
              </a:spcAft>
              <a:buFont typeface="+mj-lt"/>
              <a:buAutoNum type="arabicPeriod"/>
            </a:pPr>
            <a:r>
              <a:rPr lang="en-AU" sz="2000">
                <a:solidFill>
                  <a:schemeClr val="tx1">
                    <a:lumMod val="75000"/>
                    <a:lumOff val="25000"/>
                  </a:schemeClr>
                </a:solidFill>
                <a:latin typeface="Arial" panose="020B0604020202020204" pitchFamily="34" charset="0"/>
                <a:cs typeface="Arial" panose="020B0604020202020204" pitchFamily="34" charset="0"/>
              </a:rPr>
              <a:t>Join </a:t>
            </a:r>
            <a:r>
              <a:rPr lang="en-AU" sz="2000" smtClean="0">
                <a:solidFill>
                  <a:schemeClr val="tx1">
                    <a:lumMod val="75000"/>
                    <a:lumOff val="25000"/>
                  </a:schemeClr>
                </a:solidFill>
                <a:latin typeface="Arial" panose="020B0604020202020204" pitchFamily="34" charset="0"/>
                <a:cs typeface="Arial" panose="020B0604020202020204" pitchFamily="34" charset="0"/>
              </a:rPr>
              <a:t>lat/long </a:t>
            </a:r>
            <a:r>
              <a:rPr lang="en-AU" sz="2000" dirty="0">
                <a:solidFill>
                  <a:schemeClr val="tx1">
                    <a:lumMod val="75000"/>
                    <a:lumOff val="25000"/>
                  </a:schemeClr>
                </a:solidFill>
                <a:latin typeface="Arial" panose="020B0604020202020204" pitchFamily="34" charset="0"/>
                <a:cs typeface="Arial" panose="020B0604020202020204" pitchFamily="34" charset="0"/>
              </a:rPr>
              <a:t>population centres to statistical areas</a:t>
            </a:r>
          </a:p>
          <a:p>
            <a:pPr marL="914400" lvl="1" indent="-457200">
              <a:spcAft>
                <a:spcPts val="1200"/>
              </a:spcAft>
              <a:buFont typeface="+mj-lt"/>
              <a:buAutoNum type="arabicPeriod"/>
            </a:pPr>
            <a:r>
              <a:rPr lang="en-AU" sz="2000" dirty="0">
                <a:solidFill>
                  <a:schemeClr val="tx1">
                    <a:lumMod val="75000"/>
                    <a:lumOff val="25000"/>
                  </a:schemeClr>
                </a:solidFill>
                <a:latin typeface="Arial" panose="020B0604020202020204" pitchFamily="34" charset="0"/>
                <a:cs typeface="Arial" panose="020B0604020202020204" pitchFamily="34" charset="0"/>
              </a:rPr>
              <a:t>Plot using </a:t>
            </a:r>
            <a:r>
              <a:rPr lang="en-AU" sz="2000" dirty="0" err="1">
                <a:solidFill>
                  <a:schemeClr val="accent4"/>
                </a:solidFill>
                <a:latin typeface="Arial" panose="020B0604020202020204" pitchFamily="34" charset="0"/>
                <a:cs typeface="Arial" panose="020B0604020202020204" pitchFamily="34" charset="0"/>
              </a:rPr>
              <a:t>ggplot2</a:t>
            </a:r>
            <a:endParaRPr lang="en-AU" sz="2000" dirty="0">
              <a:solidFill>
                <a:schemeClr val="accent4"/>
              </a:solidFill>
              <a:latin typeface="Arial" panose="020B0604020202020204" pitchFamily="34" charset="0"/>
              <a:cs typeface="Arial" panose="020B0604020202020204" pitchFamily="34" charset="0"/>
            </a:endParaRPr>
          </a:p>
          <a:p>
            <a:endParaRPr lang="en-AU" dirty="0"/>
          </a:p>
        </p:txBody>
      </p:sp>
    </p:spTree>
    <p:extLst>
      <p:ext uri="{BB962C8B-B14F-4D97-AF65-F5344CB8AC3E}">
        <p14:creationId xmlns:p14="http://schemas.microsoft.com/office/powerpoint/2010/main" val="963659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4"/>
          </p:nvPr>
        </p:nvSpPr>
        <p:spPr>
          <a:xfrm>
            <a:off x="4988736" y="4677219"/>
            <a:ext cx="2998284" cy="397201"/>
          </a:xfrm>
        </p:spPr>
        <p:txBody>
          <a:bodyPr/>
          <a:lstStyle/>
          <a:p>
            <a:r>
              <a:rPr lang="en-AU" dirty="0"/>
              <a:t>Activity </a:t>
            </a:r>
            <a:r>
              <a:rPr lang="en-AU" dirty="0" smtClean="0"/>
              <a:t>3 Representing population</a:t>
            </a:r>
            <a:endParaRPr lang="en-AU" dirty="0"/>
          </a:p>
        </p:txBody>
      </p:sp>
      <p:sp>
        <p:nvSpPr>
          <p:cNvPr id="5" name="Slide Number Placeholder 4"/>
          <p:cNvSpPr>
            <a:spLocks noGrp="1"/>
          </p:cNvSpPr>
          <p:nvPr>
            <p:ph type="sldNum" sz="quarter" idx="4"/>
          </p:nvPr>
        </p:nvSpPr>
        <p:spPr/>
        <p:txBody>
          <a:bodyPr/>
          <a:lstStyle/>
          <a:p>
            <a:fld id="{8A657B52-D046-4802-A3DE-55E7ED70298C}" type="slidenum">
              <a:rPr lang="en-AU" smtClean="0"/>
              <a:pPr/>
              <a:t>29</a:t>
            </a:fld>
            <a:endParaRPr lang="en-AU" dirty="0"/>
          </a:p>
        </p:txBody>
      </p:sp>
      <p:grpSp>
        <p:nvGrpSpPr>
          <p:cNvPr id="9" name="Group 8"/>
          <p:cNvGrpSpPr/>
          <p:nvPr/>
        </p:nvGrpSpPr>
        <p:grpSpPr>
          <a:xfrm>
            <a:off x="6281535" y="3048942"/>
            <a:ext cx="727984" cy="254929"/>
            <a:chOff x="995873" y="4656076"/>
            <a:chExt cx="727984" cy="254929"/>
          </a:xfrm>
        </p:grpSpPr>
        <p:sp>
          <p:nvSpPr>
            <p:cNvPr id="22" name="TextBox 21"/>
            <p:cNvSpPr txBox="1"/>
            <p:nvPr/>
          </p:nvSpPr>
          <p:spPr>
            <a:xfrm>
              <a:off x="1053916" y="4656076"/>
              <a:ext cx="669941" cy="215444"/>
            </a:xfrm>
            <a:prstGeom prst="rect">
              <a:avLst/>
            </a:prstGeom>
            <a:noFill/>
          </p:spPr>
          <p:txBody>
            <a:bodyPr wrap="square" rtlCol="0">
              <a:spAutoFit/>
            </a:bodyPr>
            <a:lstStyle/>
            <a:p>
              <a:r>
                <a:rPr lang="en-AU" sz="800" dirty="0"/>
                <a:t>Quintile 5</a:t>
              </a:r>
            </a:p>
          </p:txBody>
        </p:sp>
        <p:cxnSp>
          <p:nvCxnSpPr>
            <p:cNvPr id="23" name="Straight Connector 22"/>
            <p:cNvCxnSpPr/>
            <p:nvPr/>
          </p:nvCxnSpPr>
          <p:spPr>
            <a:xfrm flipV="1">
              <a:off x="995873" y="4907873"/>
              <a:ext cx="116087" cy="3132"/>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10" name="Group 9"/>
          <p:cNvGrpSpPr/>
          <p:nvPr/>
        </p:nvGrpSpPr>
        <p:grpSpPr>
          <a:xfrm>
            <a:off x="6281535" y="3175990"/>
            <a:ext cx="727985" cy="220319"/>
            <a:chOff x="995873" y="4832757"/>
            <a:chExt cx="727985" cy="220319"/>
          </a:xfrm>
        </p:grpSpPr>
        <p:cxnSp>
          <p:nvCxnSpPr>
            <p:cNvPr id="20" name="Straight Connector 19"/>
            <p:cNvCxnSpPr/>
            <p:nvPr/>
          </p:nvCxnSpPr>
          <p:spPr>
            <a:xfrm flipV="1">
              <a:off x="995873" y="4832757"/>
              <a:ext cx="116087" cy="3132"/>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1053917" y="4837632"/>
              <a:ext cx="669941" cy="215444"/>
            </a:xfrm>
            <a:prstGeom prst="rect">
              <a:avLst/>
            </a:prstGeom>
            <a:noFill/>
          </p:spPr>
          <p:txBody>
            <a:bodyPr wrap="square" rtlCol="0">
              <a:spAutoFit/>
            </a:bodyPr>
            <a:lstStyle/>
            <a:p>
              <a:r>
                <a:rPr lang="en-AU" sz="800" dirty="0"/>
                <a:t>Quintile 4</a:t>
              </a:r>
            </a:p>
          </p:txBody>
        </p:sp>
      </p:grpSp>
      <p:grpSp>
        <p:nvGrpSpPr>
          <p:cNvPr id="11" name="Group 10"/>
          <p:cNvGrpSpPr/>
          <p:nvPr/>
        </p:nvGrpSpPr>
        <p:grpSpPr>
          <a:xfrm>
            <a:off x="6290585" y="3307436"/>
            <a:ext cx="726555" cy="215444"/>
            <a:chOff x="1004923" y="5010498"/>
            <a:chExt cx="726555" cy="215444"/>
          </a:xfrm>
        </p:grpSpPr>
        <p:cxnSp>
          <p:nvCxnSpPr>
            <p:cNvPr id="18" name="Straight Connector 17"/>
            <p:cNvCxnSpPr/>
            <p:nvPr/>
          </p:nvCxnSpPr>
          <p:spPr>
            <a:xfrm flipV="1">
              <a:off x="1004923" y="5124348"/>
              <a:ext cx="116087" cy="3132"/>
            </a:xfrm>
            <a:prstGeom prst="line">
              <a:avLst/>
            </a:prstGeom>
            <a:ln w="38100">
              <a:solidFill>
                <a:schemeClr val="accent3"/>
              </a:solidFill>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1061537" y="5010498"/>
              <a:ext cx="669941" cy="215444"/>
            </a:xfrm>
            <a:prstGeom prst="rect">
              <a:avLst/>
            </a:prstGeom>
            <a:noFill/>
          </p:spPr>
          <p:txBody>
            <a:bodyPr wrap="square" rtlCol="0">
              <a:spAutoFit/>
            </a:bodyPr>
            <a:lstStyle/>
            <a:p>
              <a:r>
                <a:rPr lang="en-AU" sz="800" dirty="0"/>
                <a:t>Quintile 3</a:t>
              </a:r>
            </a:p>
          </p:txBody>
        </p:sp>
      </p:grpSp>
      <p:grpSp>
        <p:nvGrpSpPr>
          <p:cNvPr id="12" name="Group 11"/>
          <p:cNvGrpSpPr/>
          <p:nvPr/>
        </p:nvGrpSpPr>
        <p:grpSpPr>
          <a:xfrm>
            <a:off x="6290585" y="3442341"/>
            <a:ext cx="726555" cy="215444"/>
            <a:chOff x="1004923" y="5171697"/>
            <a:chExt cx="726555" cy="215444"/>
          </a:xfrm>
        </p:grpSpPr>
        <p:cxnSp>
          <p:nvCxnSpPr>
            <p:cNvPr id="16" name="Straight Connector 15"/>
            <p:cNvCxnSpPr/>
            <p:nvPr/>
          </p:nvCxnSpPr>
          <p:spPr>
            <a:xfrm flipV="1">
              <a:off x="1004923" y="5285547"/>
              <a:ext cx="116087" cy="3132"/>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1061537" y="5171697"/>
              <a:ext cx="669941" cy="215444"/>
            </a:xfrm>
            <a:prstGeom prst="rect">
              <a:avLst/>
            </a:prstGeom>
            <a:noFill/>
          </p:spPr>
          <p:txBody>
            <a:bodyPr wrap="square" rtlCol="0">
              <a:spAutoFit/>
            </a:bodyPr>
            <a:lstStyle/>
            <a:p>
              <a:r>
                <a:rPr lang="en-AU" sz="800" dirty="0"/>
                <a:t>Quintile 2</a:t>
              </a:r>
            </a:p>
          </p:txBody>
        </p:sp>
      </p:grpSp>
      <p:grpSp>
        <p:nvGrpSpPr>
          <p:cNvPr id="13" name="Group 12"/>
          <p:cNvGrpSpPr/>
          <p:nvPr/>
        </p:nvGrpSpPr>
        <p:grpSpPr>
          <a:xfrm>
            <a:off x="6290585" y="3569625"/>
            <a:ext cx="726555" cy="215444"/>
            <a:chOff x="1004923" y="5362141"/>
            <a:chExt cx="726555" cy="215444"/>
          </a:xfrm>
        </p:grpSpPr>
        <p:cxnSp>
          <p:nvCxnSpPr>
            <p:cNvPr id="14" name="Straight Connector 13"/>
            <p:cNvCxnSpPr/>
            <p:nvPr/>
          </p:nvCxnSpPr>
          <p:spPr>
            <a:xfrm flipV="1">
              <a:off x="1004923" y="5475991"/>
              <a:ext cx="116087" cy="3132"/>
            </a:xfrm>
            <a:prstGeom prst="line">
              <a:avLst/>
            </a:prstGeom>
            <a:ln w="38100">
              <a:solidFill>
                <a:srgbClr val="A21C12"/>
              </a:solidFill>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1061537" y="5362141"/>
              <a:ext cx="669941" cy="215444"/>
            </a:xfrm>
            <a:prstGeom prst="rect">
              <a:avLst/>
            </a:prstGeom>
            <a:noFill/>
          </p:spPr>
          <p:txBody>
            <a:bodyPr wrap="square" rtlCol="0">
              <a:spAutoFit/>
            </a:bodyPr>
            <a:lstStyle/>
            <a:p>
              <a:r>
                <a:rPr lang="en-AU" sz="800" dirty="0"/>
                <a:t>Quintile </a:t>
              </a:r>
              <a:r>
                <a:rPr lang="en-AU" sz="800" dirty="0" smtClean="0"/>
                <a:t>1</a:t>
              </a:r>
              <a:endParaRPr lang="en-AU" sz="800" dirty="0"/>
            </a:p>
          </p:txBody>
        </p:sp>
      </p:grpSp>
      <p:pic>
        <p:nvPicPr>
          <p:cNvPr id="6" name="Picture 5"/>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241706" y="877065"/>
            <a:ext cx="6120000" cy="3466042"/>
          </a:xfrm>
          <a:prstGeom prst="rect">
            <a:avLst/>
          </a:prstGeom>
        </p:spPr>
      </p:pic>
      <p:sp>
        <p:nvSpPr>
          <p:cNvPr id="28" name="Title 1"/>
          <p:cNvSpPr>
            <a:spLocks noGrp="1"/>
          </p:cNvSpPr>
          <p:nvPr>
            <p:ph type="title"/>
          </p:nvPr>
        </p:nvSpPr>
        <p:spPr>
          <a:xfrm>
            <a:off x="374634" y="112067"/>
            <a:ext cx="5779146" cy="430887"/>
          </a:xfrm>
        </p:spPr>
        <p:txBody>
          <a:bodyPr/>
          <a:lstStyle/>
          <a:p>
            <a:r>
              <a:rPr lang="en-AU" sz="2200" dirty="0">
                <a:solidFill>
                  <a:schemeClr val="tx1">
                    <a:lumMod val="50000"/>
                    <a:lumOff val="50000"/>
                  </a:schemeClr>
                </a:solidFill>
              </a:rPr>
              <a:t>Activity 3 result </a:t>
            </a:r>
            <a:r>
              <a:rPr lang="en-AU" sz="2200" dirty="0"/>
              <a:t>Representing </a:t>
            </a:r>
            <a:r>
              <a:rPr lang="en-AU" sz="2200" smtClean="0"/>
              <a:t>population </a:t>
            </a:r>
            <a:endParaRPr lang="en-AU" sz="2200" dirty="0"/>
          </a:p>
        </p:txBody>
      </p:sp>
      <p:pic>
        <p:nvPicPr>
          <p:cNvPr id="7" name="Picture 6"/>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474391" y="1042308"/>
            <a:ext cx="542748" cy="2742761"/>
          </a:xfrm>
          <a:prstGeom prst="rect">
            <a:avLst/>
          </a:prstGeom>
        </p:spPr>
      </p:pic>
    </p:spTree>
    <p:extLst>
      <p:ext uri="{BB962C8B-B14F-4D97-AF65-F5344CB8AC3E}">
        <p14:creationId xmlns:p14="http://schemas.microsoft.com/office/powerpoint/2010/main" val="108562477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0" y="1"/>
            <a:ext cx="9158800" cy="5143500"/>
          </a:xfrm>
          <a:prstGeom prst="rect">
            <a:avLst/>
          </a:prstGeom>
        </p:spPr>
      </p:pic>
      <p:sp>
        <p:nvSpPr>
          <p:cNvPr id="8" name="Text Placeholder 7"/>
          <p:cNvSpPr>
            <a:spLocks noGrp="1"/>
          </p:cNvSpPr>
          <p:nvPr>
            <p:ph type="body" sz="quarter" idx="14"/>
          </p:nvPr>
        </p:nvSpPr>
        <p:spPr>
          <a:xfrm>
            <a:off x="6182972" y="4686306"/>
            <a:ext cx="1804048" cy="379026"/>
          </a:xfrm>
        </p:spPr>
        <p:txBody>
          <a:bodyPr/>
          <a:lstStyle/>
          <a:p>
            <a:r>
              <a:rPr lang="en-AU" dirty="0"/>
              <a:t>Better maps with R</a:t>
            </a:r>
          </a:p>
        </p:txBody>
      </p:sp>
      <p:sp>
        <p:nvSpPr>
          <p:cNvPr id="5" name="Slide Number Placeholder 4"/>
          <p:cNvSpPr>
            <a:spLocks noGrp="1"/>
          </p:cNvSpPr>
          <p:nvPr>
            <p:ph type="sldNum" sz="quarter" idx="4"/>
          </p:nvPr>
        </p:nvSpPr>
        <p:spPr/>
        <p:txBody>
          <a:bodyPr/>
          <a:lstStyle/>
          <a:p>
            <a:fld id="{8A657B52-D046-4802-A3DE-55E7ED70298C}" type="slidenum">
              <a:rPr lang="en-AU" smtClean="0"/>
              <a:pPr/>
              <a:t>3</a:t>
            </a:fld>
            <a:endParaRPr lang="en-AU" dirty="0"/>
          </a:p>
        </p:txBody>
      </p:sp>
      <p:sp>
        <p:nvSpPr>
          <p:cNvPr id="2" name="Rectangle 1"/>
          <p:cNvSpPr/>
          <p:nvPr/>
        </p:nvSpPr>
        <p:spPr>
          <a:xfrm rot="20700000">
            <a:off x="1310848" y="1739795"/>
            <a:ext cx="6697076" cy="1065730"/>
          </a:xfrm>
          <a:prstGeom prst="rect">
            <a:avLst/>
          </a:prstGeom>
          <a:solidFill>
            <a:schemeClr val="accent5">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8000" b="1" dirty="0" smtClean="0">
                <a:solidFill>
                  <a:schemeClr val="bg1"/>
                </a:solidFill>
                <a:latin typeface="Arial" panose="020B0604020202020204" pitchFamily="34" charset="0"/>
                <a:cs typeface="Arial" panose="020B0604020202020204" pitchFamily="34" charset="0"/>
              </a:rPr>
              <a:t>WRONG</a:t>
            </a:r>
            <a:endParaRPr lang="en-AU" sz="2800"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668571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0" y="0"/>
            <a:ext cx="9144000" cy="5143500"/>
          </a:xfrm>
          <a:prstGeom prst="rect">
            <a:avLst/>
          </a:prstGeom>
        </p:spPr>
      </p:pic>
      <p:sp>
        <p:nvSpPr>
          <p:cNvPr id="9" name="Rectangle 8"/>
          <p:cNvSpPr/>
          <p:nvPr/>
        </p:nvSpPr>
        <p:spPr>
          <a:xfrm>
            <a:off x="0" y="0"/>
            <a:ext cx="9144000" cy="5143500"/>
          </a:xfrm>
          <a:prstGeom prst="rect">
            <a:avLst/>
          </a:prstGeom>
          <a:gradFill>
            <a:gsLst>
              <a:gs pos="73000">
                <a:schemeClr val="tx1">
                  <a:lumMod val="75000"/>
                  <a:lumOff val="25000"/>
                  <a:alpha val="27000"/>
                </a:schemeClr>
              </a:gs>
              <a:gs pos="19491">
                <a:srgbClr val="C1C1C1">
                  <a:alpha val="0"/>
                </a:srgbClr>
              </a:gs>
              <a:gs pos="0">
                <a:schemeClr val="bg1">
                  <a:lumMod val="85000"/>
                  <a:alpha val="19000"/>
                </a:schemeClr>
              </a:gs>
              <a:gs pos="100000">
                <a:schemeClr val="tx1">
                  <a:lumMod val="95000"/>
                  <a:lumOff val="500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 name="Text Placeholder 7"/>
          <p:cNvSpPr>
            <a:spLocks noGrp="1"/>
          </p:cNvSpPr>
          <p:nvPr>
            <p:ph type="body" sz="quarter" idx="14"/>
          </p:nvPr>
        </p:nvSpPr>
        <p:spPr>
          <a:xfrm>
            <a:off x="4739882" y="3896544"/>
            <a:ext cx="4404118" cy="1246956"/>
          </a:xfrm>
          <a:noFill/>
        </p:spPr>
        <p:txBody>
          <a:bodyPr/>
          <a:lstStyle/>
          <a:p>
            <a:r>
              <a:rPr lang="en-AU" sz="3200" b="1" dirty="0" smtClean="0">
                <a:latin typeface="Constantia" panose="02030602050306030303" pitchFamily="18" charset="0"/>
                <a:ea typeface="Verdana" panose="020B0604030504040204" pitchFamily="34" charset="0"/>
              </a:rPr>
              <a:t>Communication: </a:t>
            </a:r>
          </a:p>
          <a:p>
            <a:r>
              <a:rPr lang="en-AU" sz="3200" b="1" dirty="0" smtClean="0">
                <a:latin typeface="Constantia" panose="02030602050306030303" pitchFamily="18" charset="0"/>
                <a:ea typeface="Verdana" panose="020B0604030504040204" pitchFamily="34" charset="0"/>
              </a:rPr>
              <a:t>maps for print or web</a:t>
            </a:r>
            <a:endParaRPr lang="en-AU" b="1" dirty="0">
              <a:latin typeface="Constantia" panose="02030602050306030303" pitchFamily="18" charset="0"/>
              <a:ea typeface="Verdana" panose="020B0604030504040204" pitchFamily="34" charset="0"/>
            </a:endParaRPr>
          </a:p>
        </p:txBody>
      </p:sp>
    </p:spTree>
    <p:extLst>
      <p:ext uri="{BB962C8B-B14F-4D97-AF65-F5344CB8AC3E}">
        <p14:creationId xmlns:p14="http://schemas.microsoft.com/office/powerpoint/2010/main" val="91350767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4633" y="112066"/>
            <a:ext cx="4764446" cy="461665"/>
          </a:xfrm>
        </p:spPr>
        <p:txBody>
          <a:bodyPr/>
          <a:lstStyle/>
          <a:p>
            <a:r>
              <a:rPr lang="en-US" dirty="0" smtClean="0">
                <a:solidFill>
                  <a:schemeClr val="tx1">
                    <a:lumMod val="50000"/>
                    <a:lumOff val="50000"/>
                  </a:schemeClr>
                </a:solidFill>
              </a:rPr>
              <a:t>Activity 4</a:t>
            </a:r>
            <a:r>
              <a:rPr lang="en-US" dirty="0" smtClean="0"/>
              <a:t> Maps for print or web</a:t>
            </a:r>
            <a:endParaRPr lang="en-AU" dirty="0"/>
          </a:p>
        </p:txBody>
      </p:sp>
      <p:sp>
        <p:nvSpPr>
          <p:cNvPr id="8" name="Text Placeholder 7"/>
          <p:cNvSpPr>
            <a:spLocks noGrp="1"/>
          </p:cNvSpPr>
          <p:nvPr>
            <p:ph type="body" sz="quarter" idx="14"/>
          </p:nvPr>
        </p:nvSpPr>
        <p:spPr>
          <a:xfrm>
            <a:off x="5684438" y="4677219"/>
            <a:ext cx="2302582" cy="397201"/>
          </a:xfrm>
        </p:spPr>
        <p:txBody>
          <a:bodyPr/>
          <a:lstStyle/>
          <a:p>
            <a:r>
              <a:rPr lang="en-AU" dirty="0"/>
              <a:t>Activity </a:t>
            </a:r>
            <a:r>
              <a:rPr lang="en-AU" dirty="0" smtClean="0"/>
              <a:t>4 Communication</a:t>
            </a:r>
            <a:endParaRPr lang="en-AU" dirty="0"/>
          </a:p>
        </p:txBody>
      </p:sp>
      <p:sp>
        <p:nvSpPr>
          <p:cNvPr id="5" name="Slide Number Placeholder 4"/>
          <p:cNvSpPr>
            <a:spLocks noGrp="1"/>
          </p:cNvSpPr>
          <p:nvPr>
            <p:ph type="sldNum" sz="quarter" idx="4"/>
          </p:nvPr>
        </p:nvSpPr>
        <p:spPr/>
        <p:txBody>
          <a:bodyPr/>
          <a:lstStyle/>
          <a:p>
            <a:fld id="{8A657B52-D046-4802-A3DE-55E7ED70298C}" type="slidenum">
              <a:rPr lang="en-AU" smtClean="0"/>
              <a:pPr/>
              <a:t>31</a:t>
            </a:fld>
            <a:endParaRPr lang="en-AU" dirty="0"/>
          </a:p>
        </p:txBody>
      </p:sp>
      <p:sp>
        <p:nvSpPr>
          <p:cNvPr id="6" name="TextBox 5"/>
          <p:cNvSpPr txBox="1"/>
          <p:nvPr/>
        </p:nvSpPr>
        <p:spPr>
          <a:xfrm>
            <a:off x="1250804" y="1369638"/>
            <a:ext cx="6548648" cy="1815882"/>
          </a:xfrm>
          <a:prstGeom prst="rect">
            <a:avLst/>
          </a:prstGeom>
          <a:noFill/>
        </p:spPr>
        <p:txBody>
          <a:bodyPr wrap="square" rtlCol="0">
            <a:spAutoFit/>
          </a:bodyPr>
          <a:lstStyle/>
          <a:p>
            <a:pPr marL="514350" indent="-514350">
              <a:lnSpc>
                <a:spcPct val="200000"/>
              </a:lnSpc>
              <a:buFont typeface="Arial" panose="020B0604020202020204" pitchFamily="34" charset="0"/>
              <a:buChar char="•"/>
            </a:pPr>
            <a:r>
              <a:rPr lang="en-AU" sz="2800" dirty="0">
                <a:solidFill>
                  <a:schemeClr val="tx1">
                    <a:lumMod val="75000"/>
                    <a:lumOff val="25000"/>
                  </a:schemeClr>
                </a:solidFill>
                <a:latin typeface="Arial" panose="020B0604020202020204" pitchFamily="34" charset="0"/>
                <a:cs typeface="Arial" panose="020B0604020202020204" pitchFamily="34" charset="0"/>
              </a:rPr>
              <a:t>Reports with </a:t>
            </a:r>
            <a:r>
              <a:rPr lang="en-AU" sz="2800" dirty="0" err="1">
                <a:solidFill>
                  <a:schemeClr val="tx1">
                    <a:lumMod val="75000"/>
                    <a:lumOff val="25000"/>
                  </a:schemeClr>
                </a:solidFill>
                <a:latin typeface="Arial" panose="020B0604020202020204" pitchFamily="34" charset="0"/>
                <a:cs typeface="Arial" panose="020B0604020202020204" pitchFamily="34" charset="0"/>
              </a:rPr>
              <a:t>ggplot</a:t>
            </a:r>
            <a:r>
              <a:rPr lang="en-AU" sz="2800" dirty="0">
                <a:solidFill>
                  <a:schemeClr val="tx1">
                    <a:lumMod val="75000"/>
                    <a:lumOff val="25000"/>
                  </a:schemeClr>
                </a:solidFill>
                <a:latin typeface="Arial" panose="020B0604020202020204" pitchFamily="34" charset="0"/>
                <a:cs typeface="Arial" panose="020B0604020202020204" pitchFamily="34" charset="0"/>
              </a:rPr>
              <a:t> (</a:t>
            </a:r>
            <a:r>
              <a:rPr lang="en-AU" sz="2800" dirty="0" err="1">
                <a:solidFill>
                  <a:schemeClr val="tx1">
                    <a:lumMod val="75000"/>
                    <a:lumOff val="25000"/>
                  </a:schemeClr>
                </a:solidFill>
                <a:latin typeface="Arial" panose="020B0604020202020204" pitchFamily="34" charset="0"/>
                <a:cs typeface="Arial" panose="020B0604020202020204" pitchFamily="34" charset="0"/>
              </a:rPr>
              <a:t>png</a:t>
            </a:r>
            <a:r>
              <a:rPr lang="en-AU" sz="2800" dirty="0">
                <a:solidFill>
                  <a:schemeClr val="tx1">
                    <a:lumMod val="75000"/>
                    <a:lumOff val="25000"/>
                  </a:schemeClr>
                </a:solidFill>
                <a:latin typeface="Arial" panose="020B0604020202020204" pitchFamily="34" charset="0"/>
                <a:cs typeface="Arial" panose="020B0604020202020204" pitchFamily="34" charset="0"/>
              </a:rPr>
              <a:t>/</a:t>
            </a:r>
            <a:r>
              <a:rPr lang="en-AU" sz="2800" dirty="0" err="1">
                <a:solidFill>
                  <a:schemeClr val="tx1">
                    <a:lumMod val="75000"/>
                    <a:lumOff val="25000"/>
                  </a:schemeClr>
                </a:solidFill>
                <a:latin typeface="Arial" panose="020B0604020202020204" pitchFamily="34" charset="0"/>
                <a:cs typeface="Arial" panose="020B0604020202020204" pitchFamily="34" charset="0"/>
              </a:rPr>
              <a:t>svg</a:t>
            </a:r>
            <a:r>
              <a:rPr lang="en-AU" sz="2800" dirty="0">
                <a:solidFill>
                  <a:schemeClr val="tx1">
                    <a:lumMod val="75000"/>
                    <a:lumOff val="25000"/>
                  </a:schemeClr>
                </a:solidFill>
                <a:latin typeface="Arial" panose="020B0604020202020204" pitchFamily="34" charset="0"/>
                <a:cs typeface="Arial" panose="020B0604020202020204" pitchFamily="34" charset="0"/>
              </a:rPr>
              <a:t>)</a:t>
            </a:r>
            <a:endParaRPr lang="en-AU" sz="2800" dirty="0" smtClean="0">
              <a:solidFill>
                <a:schemeClr val="tx1">
                  <a:lumMod val="75000"/>
                  <a:lumOff val="25000"/>
                </a:schemeClr>
              </a:solidFill>
              <a:latin typeface="Arial" panose="020B0604020202020204" pitchFamily="34" charset="0"/>
              <a:cs typeface="Arial" panose="020B0604020202020204" pitchFamily="34" charset="0"/>
            </a:endParaRPr>
          </a:p>
          <a:p>
            <a:pPr marL="514350" indent="-514350">
              <a:lnSpc>
                <a:spcPct val="200000"/>
              </a:lnSpc>
              <a:buFont typeface="Arial" panose="020B0604020202020204" pitchFamily="34" charset="0"/>
              <a:buChar char="•"/>
            </a:pPr>
            <a:r>
              <a:rPr lang="en-AU" sz="2800" dirty="0">
                <a:solidFill>
                  <a:schemeClr val="tx1">
                    <a:lumMod val="75000"/>
                    <a:lumOff val="25000"/>
                  </a:schemeClr>
                </a:solidFill>
                <a:latin typeface="Arial" panose="020B0604020202020204" pitchFamily="34" charset="0"/>
                <a:cs typeface="Arial" panose="020B0604020202020204" pitchFamily="34" charset="0"/>
              </a:rPr>
              <a:t>Web with leaflet (html/</a:t>
            </a:r>
            <a:r>
              <a:rPr lang="en-AU" sz="2800" dirty="0" err="1">
                <a:solidFill>
                  <a:schemeClr val="tx1">
                    <a:lumMod val="75000"/>
                    <a:lumOff val="25000"/>
                  </a:schemeClr>
                </a:solidFill>
                <a:latin typeface="Arial" panose="020B0604020202020204" pitchFamily="34" charset="0"/>
                <a:cs typeface="Arial" panose="020B0604020202020204" pitchFamily="34" charset="0"/>
              </a:rPr>
              <a:t>javascript</a:t>
            </a:r>
            <a:r>
              <a:rPr lang="en-AU" sz="2800" dirty="0">
                <a:solidFill>
                  <a:schemeClr val="tx1">
                    <a:lumMod val="75000"/>
                    <a:lumOff val="25000"/>
                  </a:schemeClr>
                </a:solidFill>
                <a:latin typeface="Arial" panose="020B0604020202020204" pitchFamily="34" charset="0"/>
                <a:cs typeface="Arial" panose="020B0604020202020204" pitchFamily="34" charset="0"/>
              </a:rPr>
              <a:t>)</a:t>
            </a:r>
            <a:endParaRPr lang="en-AU" sz="2800" dirty="0" smtClean="0">
              <a:solidFill>
                <a:schemeClr val="tx1">
                  <a:lumMod val="75000"/>
                  <a:lumOff val="2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7530769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4633" y="112066"/>
            <a:ext cx="4764446" cy="461665"/>
          </a:xfrm>
        </p:spPr>
        <p:txBody>
          <a:bodyPr/>
          <a:lstStyle/>
          <a:p>
            <a:r>
              <a:rPr lang="en-US" dirty="0" smtClean="0">
                <a:solidFill>
                  <a:schemeClr val="tx1">
                    <a:lumMod val="50000"/>
                    <a:lumOff val="50000"/>
                  </a:schemeClr>
                </a:solidFill>
              </a:rPr>
              <a:t>Activity 4</a:t>
            </a:r>
            <a:r>
              <a:rPr lang="en-US" dirty="0" smtClean="0"/>
              <a:t> Maps for print or web</a:t>
            </a:r>
            <a:endParaRPr lang="en-AU" dirty="0"/>
          </a:p>
        </p:txBody>
      </p:sp>
      <p:sp>
        <p:nvSpPr>
          <p:cNvPr id="8" name="Text Placeholder 7"/>
          <p:cNvSpPr>
            <a:spLocks noGrp="1"/>
          </p:cNvSpPr>
          <p:nvPr>
            <p:ph type="body" sz="quarter" idx="14"/>
          </p:nvPr>
        </p:nvSpPr>
        <p:spPr>
          <a:xfrm>
            <a:off x="5684438" y="4677219"/>
            <a:ext cx="2302582" cy="397201"/>
          </a:xfrm>
        </p:spPr>
        <p:txBody>
          <a:bodyPr/>
          <a:lstStyle/>
          <a:p>
            <a:r>
              <a:rPr lang="en-AU" dirty="0"/>
              <a:t>Activity </a:t>
            </a:r>
            <a:r>
              <a:rPr lang="en-AU" dirty="0" smtClean="0"/>
              <a:t>4 Communication</a:t>
            </a:r>
            <a:endParaRPr lang="en-AU" dirty="0"/>
          </a:p>
        </p:txBody>
      </p:sp>
      <p:sp>
        <p:nvSpPr>
          <p:cNvPr id="5" name="Slide Number Placeholder 4"/>
          <p:cNvSpPr>
            <a:spLocks noGrp="1"/>
          </p:cNvSpPr>
          <p:nvPr>
            <p:ph type="sldNum" sz="quarter" idx="4"/>
          </p:nvPr>
        </p:nvSpPr>
        <p:spPr/>
        <p:txBody>
          <a:bodyPr/>
          <a:lstStyle/>
          <a:p>
            <a:fld id="{8A657B52-D046-4802-A3DE-55E7ED70298C}" type="slidenum">
              <a:rPr lang="en-AU" smtClean="0"/>
              <a:pPr/>
              <a:t>32</a:t>
            </a:fld>
            <a:endParaRPr lang="en-AU" dirty="0"/>
          </a:p>
        </p:txBody>
      </p:sp>
      <p:sp>
        <p:nvSpPr>
          <p:cNvPr id="6" name="TextBox 5"/>
          <p:cNvSpPr txBox="1"/>
          <p:nvPr/>
        </p:nvSpPr>
        <p:spPr>
          <a:xfrm>
            <a:off x="1134660" y="1582423"/>
            <a:ext cx="6780936" cy="1815882"/>
          </a:xfrm>
          <a:prstGeom prst="rect">
            <a:avLst/>
          </a:prstGeom>
          <a:noFill/>
        </p:spPr>
        <p:txBody>
          <a:bodyPr wrap="square" rtlCol="0">
            <a:spAutoFit/>
          </a:bodyPr>
          <a:lstStyle/>
          <a:p>
            <a:pPr marL="514350" indent="-514350">
              <a:lnSpc>
                <a:spcPct val="200000"/>
              </a:lnSpc>
              <a:buFont typeface="Arial" panose="020B0604020202020204" pitchFamily="34" charset="0"/>
              <a:buChar char="•"/>
            </a:pPr>
            <a:r>
              <a:rPr lang="en-AU" sz="2800" dirty="0" smtClean="0">
                <a:solidFill>
                  <a:schemeClr val="tx1">
                    <a:lumMod val="75000"/>
                    <a:lumOff val="25000"/>
                  </a:schemeClr>
                </a:solidFill>
                <a:latin typeface="Arial" panose="020B0604020202020204" pitchFamily="34" charset="0"/>
                <a:cs typeface="Arial" panose="020B0604020202020204" pitchFamily="34" charset="0"/>
              </a:rPr>
              <a:t>Need to simplify data for web</a:t>
            </a:r>
          </a:p>
          <a:p>
            <a:pPr marL="514350" indent="-514350">
              <a:lnSpc>
                <a:spcPct val="200000"/>
              </a:lnSpc>
              <a:buFont typeface="Arial" panose="020B0604020202020204" pitchFamily="34" charset="0"/>
              <a:buChar char="•"/>
            </a:pPr>
            <a:r>
              <a:rPr lang="en-AU" sz="2800" dirty="0" err="1" smtClean="0">
                <a:solidFill>
                  <a:schemeClr val="accent4"/>
                </a:solidFill>
                <a:latin typeface="Arial" panose="020B0604020202020204" pitchFamily="34" charset="0"/>
                <a:cs typeface="Arial" panose="020B0604020202020204" pitchFamily="34" charset="0"/>
              </a:rPr>
              <a:t>rmapshaper</a:t>
            </a:r>
            <a:r>
              <a:rPr lang="en-AU" sz="2800" dirty="0" smtClean="0">
                <a:solidFill>
                  <a:schemeClr val="tx1">
                    <a:lumMod val="75000"/>
                    <a:lumOff val="25000"/>
                  </a:schemeClr>
                </a:solidFill>
                <a:latin typeface="Arial" panose="020B0604020202020204" pitchFamily="34" charset="0"/>
                <a:cs typeface="Arial" panose="020B0604020202020204" pitchFamily="34" charset="0"/>
              </a:rPr>
              <a:t> makes data manageable</a:t>
            </a:r>
          </a:p>
        </p:txBody>
      </p:sp>
    </p:spTree>
    <p:extLst>
      <p:ext uri="{BB962C8B-B14F-4D97-AF65-F5344CB8AC3E}">
        <p14:creationId xmlns:p14="http://schemas.microsoft.com/office/powerpoint/2010/main" val="143891839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4633" y="112066"/>
            <a:ext cx="4764446" cy="461665"/>
          </a:xfrm>
        </p:spPr>
        <p:txBody>
          <a:bodyPr/>
          <a:lstStyle/>
          <a:p>
            <a:r>
              <a:rPr lang="en-US" dirty="0" smtClean="0">
                <a:solidFill>
                  <a:schemeClr val="tx1">
                    <a:lumMod val="50000"/>
                    <a:lumOff val="50000"/>
                  </a:schemeClr>
                </a:solidFill>
              </a:rPr>
              <a:t>Activity 4</a:t>
            </a:r>
            <a:r>
              <a:rPr lang="en-US" dirty="0" smtClean="0"/>
              <a:t> Maps for print or web</a:t>
            </a:r>
            <a:endParaRPr lang="en-AU" dirty="0"/>
          </a:p>
        </p:txBody>
      </p:sp>
      <p:sp>
        <p:nvSpPr>
          <p:cNvPr id="8" name="Text Placeholder 7"/>
          <p:cNvSpPr>
            <a:spLocks noGrp="1"/>
          </p:cNvSpPr>
          <p:nvPr>
            <p:ph type="body" sz="quarter" idx="14"/>
          </p:nvPr>
        </p:nvSpPr>
        <p:spPr>
          <a:xfrm>
            <a:off x="5684438" y="4677219"/>
            <a:ext cx="2302582" cy="397201"/>
          </a:xfrm>
        </p:spPr>
        <p:txBody>
          <a:bodyPr/>
          <a:lstStyle/>
          <a:p>
            <a:r>
              <a:rPr lang="en-AU" dirty="0"/>
              <a:t>Activity </a:t>
            </a:r>
            <a:r>
              <a:rPr lang="en-AU" dirty="0" smtClean="0"/>
              <a:t>4 Communication</a:t>
            </a:r>
            <a:endParaRPr lang="en-AU" dirty="0"/>
          </a:p>
        </p:txBody>
      </p:sp>
      <p:sp>
        <p:nvSpPr>
          <p:cNvPr id="5" name="Slide Number Placeholder 4"/>
          <p:cNvSpPr>
            <a:spLocks noGrp="1"/>
          </p:cNvSpPr>
          <p:nvPr>
            <p:ph type="sldNum" sz="quarter" idx="4"/>
          </p:nvPr>
        </p:nvSpPr>
        <p:spPr/>
        <p:txBody>
          <a:bodyPr/>
          <a:lstStyle/>
          <a:p>
            <a:fld id="{8A657B52-D046-4802-A3DE-55E7ED70298C}" type="slidenum">
              <a:rPr lang="en-AU" smtClean="0"/>
              <a:pPr/>
              <a:t>33</a:t>
            </a:fld>
            <a:endParaRPr lang="en-AU" dirty="0"/>
          </a:p>
        </p:txBody>
      </p:sp>
      <p:sp>
        <p:nvSpPr>
          <p:cNvPr id="6" name="TextBox 5"/>
          <p:cNvSpPr txBox="1"/>
          <p:nvPr/>
        </p:nvSpPr>
        <p:spPr>
          <a:xfrm>
            <a:off x="1250804" y="1369638"/>
            <a:ext cx="6548648" cy="1815882"/>
          </a:xfrm>
          <a:prstGeom prst="rect">
            <a:avLst/>
          </a:prstGeom>
          <a:noFill/>
        </p:spPr>
        <p:txBody>
          <a:bodyPr wrap="square" rtlCol="0">
            <a:spAutoFit/>
          </a:bodyPr>
          <a:lstStyle/>
          <a:p>
            <a:pPr marL="514350" indent="-514350">
              <a:lnSpc>
                <a:spcPct val="200000"/>
              </a:lnSpc>
              <a:buFont typeface="Arial" panose="020B0604020202020204" pitchFamily="34" charset="0"/>
              <a:buChar char="•"/>
            </a:pPr>
            <a:r>
              <a:rPr lang="en-AU" sz="2800" dirty="0" smtClean="0">
                <a:solidFill>
                  <a:schemeClr val="tx1">
                    <a:lumMod val="75000"/>
                    <a:lumOff val="25000"/>
                  </a:schemeClr>
                </a:solidFill>
                <a:latin typeface="Arial" panose="020B0604020202020204" pitchFamily="34" charset="0"/>
                <a:cs typeface="Arial" panose="020B0604020202020204" pitchFamily="34" charset="0"/>
              </a:rPr>
              <a:t>Use </a:t>
            </a:r>
            <a:r>
              <a:rPr lang="en-AU" sz="2800" dirty="0" err="1" smtClean="0">
                <a:solidFill>
                  <a:schemeClr val="accent4"/>
                </a:solidFill>
                <a:latin typeface="Arial" panose="020B0604020202020204" pitchFamily="34" charset="0"/>
                <a:cs typeface="Arial" panose="020B0604020202020204" pitchFamily="34" charset="0"/>
              </a:rPr>
              <a:t>ggsave</a:t>
            </a:r>
            <a:r>
              <a:rPr lang="en-AU" sz="2800" dirty="0" smtClean="0">
                <a:solidFill>
                  <a:schemeClr val="tx1">
                    <a:lumMod val="75000"/>
                    <a:lumOff val="25000"/>
                  </a:schemeClr>
                </a:solidFill>
                <a:latin typeface="Arial" panose="020B0604020202020204" pitchFamily="34" charset="0"/>
                <a:cs typeface="Arial" panose="020B0604020202020204" pitchFamily="34" charset="0"/>
              </a:rPr>
              <a:t> for reports</a:t>
            </a:r>
          </a:p>
          <a:p>
            <a:pPr marL="514350" indent="-514350">
              <a:lnSpc>
                <a:spcPct val="200000"/>
              </a:lnSpc>
              <a:buFont typeface="Arial" panose="020B0604020202020204" pitchFamily="34" charset="0"/>
              <a:buChar char="•"/>
            </a:pPr>
            <a:r>
              <a:rPr lang="en-AU" sz="2800" dirty="0" smtClean="0">
                <a:solidFill>
                  <a:schemeClr val="tx1">
                    <a:lumMod val="75000"/>
                    <a:lumOff val="25000"/>
                  </a:schemeClr>
                </a:solidFill>
                <a:latin typeface="Arial" panose="020B0604020202020204" pitchFamily="34" charset="0"/>
                <a:cs typeface="Arial" panose="020B0604020202020204" pitchFamily="34" charset="0"/>
              </a:rPr>
              <a:t>Use </a:t>
            </a:r>
            <a:r>
              <a:rPr lang="en-AU" sz="2800" dirty="0" err="1" smtClean="0">
                <a:solidFill>
                  <a:schemeClr val="accent4"/>
                </a:solidFill>
                <a:latin typeface="Arial" panose="020B0604020202020204" pitchFamily="34" charset="0"/>
                <a:cs typeface="Arial" panose="020B0604020202020204" pitchFamily="34" charset="0"/>
              </a:rPr>
              <a:t>saveWidget</a:t>
            </a:r>
            <a:r>
              <a:rPr lang="en-AU" sz="2800" dirty="0" smtClean="0">
                <a:solidFill>
                  <a:schemeClr val="tx1">
                    <a:lumMod val="75000"/>
                    <a:lumOff val="25000"/>
                  </a:schemeClr>
                </a:solidFill>
                <a:latin typeface="Arial" panose="020B0604020202020204" pitchFamily="34" charset="0"/>
                <a:cs typeface="Arial" panose="020B0604020202020204" pitchFamily="34" charset="0"/>
              </a:rPr>
              <a:t> for web</a:t>
            </a:r>
          </a:p>
        </p:txBody>
      </p:sp>
    </p:spTree>
    <p:extLst>
      <p:ext uri="{BB962C8B-B14F-4D97-AF65-F5344CB8AC3E}">
        <p14:creationId xmlns:p14="http://schemas.microsoft.com/office/powerpoint/2010/main" val="367299083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4633" y="112066"/>
            <a:ext cx="2377574" cy="461665"/>
          </a:xfrm>
        </p:spPr>
        <p:txBody>
          <a:bodyPr/>
          <a:lstStyle/>
          <a:p>
            <a:r>
              <a:rPr lang="en-AU" dirty="0" smtClean="0"/>
              <a:t>Key takeaways</a:t>
            </a:r>
            <a:endParaRPr lang="en-AU" dirty="0"/>
          </a:p>
        </p:txBody>
      </p:sp>
      <p:sp>
        <p:nvSpPr>
          <p:cNvPr id="3" name="Content Placeholder 2"/>
          <p:cNvSpPr>
            <a:spLocks noGrp="1"/>
          </p:cNvSpPr>
          <p:nvPr>
            <p:ph idx="1"/>
          </p:nvPr>
        </p:nvSpPr>
        <p:spPr>
          <a:xfrm>
            <a:off x="457200" y="665513"/>
            <a:ext cx="8229600" cy="1220796"/>
          </a:xfrm>
        </p:spPr>
        <p:txBody>
          <a:bodyPr>
            <a:normAutofit lnSpcReduction="10000"/>
          </a:bodyPr>
          <a:lstStyle/>
          <a:p>
            <a:pPr marL="457200" indent="-457200">
              <a:buAutoNum type="arabicPeriod"/>
            </a:pPr>
            <a:r>
              <a:rPr lang="en-AU" dirty="0" smtClean="0">
                <a:solidFill>
                  <a:schemeClr val="tx1">
                    <a:lumMod val="75000"/>
                    <a:lumOff val="25000"/>
                  </a:schemeClr>
                </a:solidFill>
              </a:rPr>
              <a:t>Maps should match data - population grid better for socio-economic data</a:t>
            </a:r>
          </a:p>
          <a:p>
            <a:pPr marL="457200" indent="-457200">
              <a:buAutoNum type="arabicPeriod"/>
            </a:pPr>
            <a:r>
              <a:rPr lang="en-AU" dirty="0" smtClean="0">
                <a:solidFill>
                  <a:schemeClr val="tx1">
                    <a:lumMod val="75000"/>
                    <a:lumOff val="25000"/>
                  </a:schemeClr>
                </a:solidFill>
              </a:rPr>
              <a:t>Quick publishable maps with R</a:t>
            </a:r>
          </a:p>
        </p:txBody>
      </p:sp>
      <p:sp>
        <p:nvSpPr>
          <p:cNvPr id="4" name="Text Placeholder 3"/>
          <p:cNvSpPr>
            <a:spLocks noGrp="1"/>
          </p:cNvSpPr>
          <p:nvPr>
            <p:ph type="body" sz="quarter" idx="14"/>
          </p:nvPr>
        </p:nvSpPr>
        <p:spPr>
          <a:xfrm>
            <a:off x="6490749" y="4677219"/>
            <a:ext cx="1496271" cy="397201"/>
          </a:xfrm>
        </p:spPr>
        <p:txBody>
          <a:bodyPr/>
          <a:lstStyle/>
          <a:p>
            <a:r>
              <a:rPr lang="en-AU" dirty="0" smtClean="0"/>
              <a:t>Key takeaways</a:t>
            </a:r>
            <a:endParaRPr lang="en-AU" dirty="0"/>
          </a:p>
        </p:txBody>
      </p:sp>
      <p:sp>
        <p:nvSpPr>
          <p:cNvPr id="5" name="Slide Number Placeholder 4"/>
          <p:cNvSpPr>
            <a:spLocks noGrp="1"/>
          </p:cNvSpPr>
          <p:nvPr>
            <p:ph type="sldNum" sz="quarter" idx="4"/>
          </p:nvPr>
        </p:nvSpPr>
        <p:spPr/>
        <p:txBody>
          <a:bodyPr/>
          <a:lstStyle/>
          <a:p>
            <a:fld id="{8A657B52-D046-4802-A3DE-55E7ED70298C}" type="slidenum">
              <a:rPr lang="en-AU" smtClean="0"/>
              <a:pPr/>
              <a:t>34</a:t>
            </a:fld>
            <a:endParaRPr lang="en-AU" dirty="0"/>
          </a:p>
        </p:txBody>
      </p:sp>
      <p:sp>
        <p:nvSpPr>
          <p:cNvPr id="6" name="TextBox 5"/>
          <p:cNvSpPr txBox="1"/>
          <p:nvPr/>
        </p:nvSpPr>
        <p:spPr>
          <a:xfrm>
            <a:off x="457200" y="1947543"/>
            <a:ext cx="563593" cy="461665"/>
          </a:xfrm>
          <a:prstGeom prst="rect">
            <a:avLst/>
          </a:prstGeom>
          <a:noFill/>
        </p:spPr>
        <p:txBody>
          <a:bodyPr wrap="square" rtlCol="0">
            <a:spAutoFit/>
          </a:bodyPr>
          <a:lstStyle/>
          <a:p>
            <a:r>
              <a:rPr lang="en-AU" sz="2400" dirty="0">
                <a:solidFill>
                  <a:schemeClr val="tx1">
                    <a:lumMod val="75000"/>
                    <a:lumOff val="25000"/>
                  </a:schemeClr>
                </a:solidFill>
                <a:latin typeface="Arial" panose="020B0604020202020204" pitchFamily="34" charset="0"/>
                <a:cs typeface="Arial" panose="020B0604020202020204" pitchFamily="34" charset="0"/>
              </a:rPr>
              <a:t>3</a:t>
            </a:r>
            <a:r>
              <a:rPr lang="en-AU" sz="2400" dirty="0" smtClean="0">
                <a:solidFill>
                  <a:schemeClr val="tx1">
                    <a:lumMod val="75000"/>
                    <a:lumOff val="25000"/>
                  </a:schemeClr>
                </a:solidFill>
                <a:latin typeface="Arial" panose="020B0604020202020204" pitchFamily="34" charset="0"/>
                <a:cs typeface="Arial" panose="020B0604020202020204" pitchFamily="34" charset="0"/>
              </a:rPr>
              <a:t>.</a:t>
            </a:r>
            <a:endParaRPr lang="en-AU" sz="2400" dirty="0">
              <a:solidFill>
                <a:schemeClr val="tx1">
                  <a:lumMod val="75000"/>
                  <a:lumOff val="25000"/>
                </a:schemeClr>
              </a:solidFill>
              <a:latin typeface="Arial" panose="020B0604020202020204" pitchFamily="34" charset="0"/>
              <a:cs typeface="Arial" panose="020B0604020202020204" pitchFamily="34" charset="0"/>
            </a:endParaRPr>
          </a:p>
        </p:txBody>
      </p:sp>
      <p:pic>
        <p:nvPicPr>
          <p:cNvPr id="7" name="Picture 6"/>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237993" y="1782792"/>
            <a:ext cx="2668015" cy="3291626"/>
          </a:xfrm>
          <a:prstGeom prst="rect">
            <a:avLst/>
          </a:prstGeom>
        </p:spPr>
      </p:pic>
    </p:spTree>
    <p:extLst>
      <p:ext uri="{BB962C8B-B14F-4D97-AF65-F5344CB8AC3E}">
        <p14:creationId xmlns:p14="http://schemas.microsoft.com/office/powerpoint/2010/main" val="877056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112713"/>
            <a:ext cx="2378075" cy="460375"/>
          </a:xfrm>
        </p:spPr>
        <p:txBody>
          <a:bodyPr>
            <a:normAutofit fontScale="90000"/>
          </a:bodyPr>
          <a:lstStyle/>
          <a:p>
            <a:r>
              <a:rPr lang="en-AU" dirty="0" smtClean="0"/>
              <a:t>Key takeaways</a:t>
            </a:r>
            <a:endParaRPr lang="en-AU" dirty="0"/>
          </a:p>
        </p:txBody>
      </p:sp>
      <p:pic>
        <p:nvPicPr>
          <p:cNvPr id="10" name="Picture 9"/>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669767" y="1149062"/>
            <a:ext cx="4474233" cy="2442229"/>
          </a:xfrm>
          <a:prstGeom prst="rect">
            <a:avLst/>
          </a:prstGeom>
        </p:spPr>
      </p:pic>
      <p:pic>
        <p:nvPicPr>
          <p:cNvPr id="12" name="Picture 10"/>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74429" y="3980543"/>
            <a:ext cx="1085027" cy="1085027"/>
          </a:xfrm>
          <a:prstGeom prst="rect">
            <a:avLst/>
          </a:prstGeom>
        </p:spPr>
      </p:pic>
      <p:sp>
        <p:nvSpPr>
          <p:cNvPr id="3" name="Rectangle 2"/>
          <p:cNvSpPr/>
          <p:nvPr/>
        </p:nvSpPr>
        <p:spPr>
          <a:xfrm>
            <a:off x="7504981" y="4274754"/>
            <a:ext cx="1639019" cy="8108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4" name="Picture 9"/>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flipH="1">
            <a:off x="8104464" y="4059117"/>
            <a:ext cx="1110934" cy="1153313"/>
          </a:xfrm>
          <a:prstGeom prst="rect">
            <a:avLst/>
          </a:prstGeom>
        </p:spPr>
      </p:pic>
      <p:pic>
        <p:nvPicPr>
          <p:cNvPr id="11" name="Picture 10"/>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242162" y="1126906"/>
            <a:ext cx="3645029" cy="2284962"/>
          </a:xfrm>
          <a:prstGeom prst="rect">
            <a:avLst/>
          </a:prstGeom>
        </p:spPr>
      </p:pic>
      <p:sp>
        <p:nvSpPr>
          <p:cNvPr id="15" name="Right Arrow 14"/>
          <p:cNvSpPr/>
          <p:nvPr/>
        </p:nvSpPr>
        <p:spPr>
          <a:xfrm>
            <a:off x="3548822" y="2042225"/>
            <a:ext cx="1938068" cy="454324"/>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128581851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4633" y="112066"/>
            <a:ext cx="2337499" cy="461665"/>
          </a:xfrm>
        </p:spPr>
        <p:txBody>
          <a:bodyPr/>
          <a:lstStyle/>
          <a:p>
            <a:r>
              <a:rPr lang="en-US" dirty="0" smtClean="0"/>
              <a:t>Bonus content</a:t>
            </a:r>
            <a:endParaRPr lang="en-AU" dirty="0"/>
          </a:p>
        </p:txBody>
      </p:sp>
      <p:sp>
        <p:nvSpPr>
          <p:cNvPr id="8" name="Text Placeholder 7"/>
          <p:cNvSpPr>
            <a:spLocks noGrp="1"/>
          </p:cNvSpPr>
          <p:nvPr>
            <p:ph type="body" sz="quarter" idx="14"/>
          </p:nvPr>
        </p:nvSpPr>
        <p:spPr>
          <a:xfrm>
            <a:off x="6551662" y="4677219"/>
            <a:ext cx="1435358" cy="397201"/>
          </a:xfrm>
        </p:spPr>
        <p:txBody>
          <a:bodyPr/>
          <a:lstStyle/>
          <a:p>
            <a:r>
              <a:rPr lang="en-AU" dirty="0" smtClean="0"/>
              <a:t>Bonus content</a:t>
            </a:r>
            <a:endParaRPr lang="en-AU" dirty="0"/>
          </a:p>
        </p:txBody>
      </p:sp>
      <p:sp>
        <p:nvSpPr>
          <p:cNvPr id="5" name="Slide Number Placeholder 4"/>
          <p:cNvSpPr>
            <a:spLocks noGrp="1"/>
          </p:cNvSpPr>
          <p:nvPr>
            <p:ph type="sldNum" sz="quarter" idx="4"/>
          </p:nvPr>
        </p:nvSpPr>
        <p:spPr/>
        <p:txBody>
          <a:bodyPr/>
          <a:lstStyle/>
          <a:p>
            <a:fld id="{8A657B52-D046-4802-A3DE-55E7ED70298C}" type="slidenum">
              <a:rPr lang="en-AU" smtClean="0"/>
              <a:pPr/>
              <a:t>36</a:t>
            </a:fld>
            <a:endParaRPr lang="en-AU" dirty="0"/>
          </a:p>
        </p:txBody>
      </p:sp>
      <p:sp>
        <p:nvSpPr>
          <p:cNvPr id="6" name="TextBox 5"/>
          <p:cNvSpPr txBox="1"/>
          <p:nvPr/>
        </p:nvSpPr>
        <p:spPr>
          <a:xfrm>
            <a:off x="1250804" y="1110845"/>
            <a:ext cx="6780936" cy="2677656"/>
          </a:xfrm>
          <a:prstGeom prst="rect">
            <a:avLst/>
          </a:prstGeom>
          <a:noFill/>
        </p:spPr>
        <p:txBody>
          <a:bodyPr wrap="square" rtlCol="0">
            <a:spAutoFit/>
          </a:bodyPr>
          <a:lstStyle/>
          <a:p>
            <a:pPr marL="514350" indent="-514350">
              <a:lnSpc>
                <a:spcPct val="200000"/>
              </a:lnSpc>
              <a:buFont typeface="Arial" panose="020B0604020202020204" pitchFamily="34" charset="0"/>
              <a:buChar char="•"/>
            </a:pPr>
            <a:r>
              <a:rPr lang="en-AU" sz="2800" dirty="0">
                <a:solidFill>
                  <a:schemeClr val="tx1">
                    <a:lumMod val="75000"/>
                    <a:lumOff val="25000"/>
                  </a:schemeClr>
                </a:solidFill>
                <a:latin typeface="Arial" panose="020B0604020202020204" pitchFamily="34" charset="0"/>
                <a:cs typeface="Arial" panose="020B0604020202020204" pitchFamily="34" charset="0"/>
              </a:rPr>
              <a:t>Geocoding</a:t>
            </a:r>
          </a:p>
          <a:p>
            <a:pPr marL="514350" indent="-514350">
              <a:lnSpc>
                <a:spcPct val="200000"/>
              </a:lnSpc>
              <a:buFont typeface="Arial" panose="020B0604020202020204" pitchFamily="34" charset="0"/>
              <a:buChar char="•"/>
            </a:pPr>
            <a:r>
              <a:rPr lang="en-AU" sz="2800" dirty="0">
                <a:solidFill>
                  <a:schemeClr val="tx1">
                    <a:lumMod val="75000"/>
                    <a:lumOff val="25000"/>
                  </a:schemeClr>
                </a:solidFill>
                <a:latin typeface="Arial" panose="020B0604020202020204" pitchFamily="34" charset="0"/>
                <a:cs typeface="Arial" panose="020B0604020202020204" pitchFamily="34" charset="0"/>
              </a:rPr>
              <a:t>ABS concordances</a:t>
            </a:r>
          </a:p>
          <a:p>
            <a:pPr marL="514350" indent="-514350">
              <a:lnSpc>
                <a:spcPct val="200000"/>
              </a:lnSpc>
              <a:buFont typeface="Arial" panose="020B0604020202020204" pitchFamily="34" charset="0"/>
              <a:buChar char="•"/>
            </a:pPr>
            <a:r>
              <a:rPr lang="en-AU" sz="2800" dirty="0">
                <a:solidFill>
                  <a:schemeClr val="tx1">
                    <a:lumMod val="75000"/>
                    <a:lumOff val="25000"/>
                  </a:schemeClr>
                </a:solidFill>
                <a:latin typeface="Arial" panose="020B0604020202020204" pitchFamily="34" charset="0"/>
                <a:cs typeface="Arial" panose="020B0604020202020204" pitchFamily="34" charset="0"/>
              </a:rPr>
              <a:t>Other types of maps</a:t>
            </a:r>
          </a:p>
        </p:txBody>
      </p:sp>
    </p:spTree>
    <p:extLst>
      <p:ext uri="{BB962C8B-B14F-4D97-AF65-F5344CB8AC3E}">
        <p14:creationId xmlns:p14="http://schemas.microsoft.com/office/powerpoint/2010/main" val="138445194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4633" y="112066"/>
            <a:ext cx="4027064" cy="461665"/>
          </a:xfrm>
        </p:spPr>
        <p:txBody>
          <a:bodyPr/>
          <a:lstStyle/>
          <a:p>
            <a:r>
              <a:rPr lang="en-US" dirty="0" smtClean="0">
                <a:solidFill>
                  <a:schemeClr val="tx1">
                    <a:lumMod val="50000"/>
                    <a:lumOff val="50000"/>
                  </a:schemeClr>
                </a:solidFill>
              </a:rPr>
              <a:t>Bonus content </a:t>
            </a:r>
            <a:r>
              <a:rPr lang="en-US" dirty="0" smtClean="0"/>
              <a:t>Geocoding</a:t>
            </a:r>
            <a:endParaRPr lang="en-AU" dirty="0"/>
          </a:p>
        </p:txBody>
      </p:sp>
      <p:sp>
        <p:nvSpPr>
          <p:cNvPr id="8" name="Text Placeholder 7"/>
          <p:cNvSpPr>
            <a:spLocks noGrp="1"/>
          </p:cNvSpPr>
          <p:nvPr>
            <p:ph type="body" sz="quarter" idx="14"/>
          </p:nvPr>
        </p:nvSpPr>
        <p:spPr>
          <a:xfrm>
            <a:off x="6551662" y="4677219"/>
            <a:ext cx="1435358" cy="397201"/>
          </a:xfrm>
        </p:spPr>
        <p:txBody>
          <a:bodyPr/>
          <a:lstStyle/>
          <a:p>
            <a:r>
              <a:rPr lang="en-AU" dirty="0" smtClean="0"/>
              <a:t>Bonus content</a:t>
            </a:r>
            <a:endParaRPr lang="en-AU" dirty="0"/>
          </a:p>
        </p:txBody>
      </p:sp>
      <p:sp>
        <p:nvSpPr>
          <p:cNvPr id="5" name="Slide Number Placeholder 4"/>
          <p:cNvSpPr>
            <a:spLocks noGrp="1"/>
          </p:cNvSpPr>
          <p:nvPr>
            <p:ph type="sldNum" sz="quarter" idx="4"/>
          </p:nvPr>
        </p:nvSpPr>
        <p:spPr/>
        <p:txBody>
          <a:bodyPr/>
          <a:lstStyle/>
          <a:p>
            <a:fld id="{8A657B52-D046-4802-A3DE-55E7ED70298C}" type="slidenum">
              <a:rPr lang="en-AU" smtClean="0"/>
              <a:pPr/>
              <a:t>37</a:t>
            </a:fld>
            <a:endParaRPr lang="en-AU" dirty="0"/>
          </a:p>
        </p:txBody>
      </p:sp>
      <p:sp>
        <p:nvSpPr>
          <p:cNvPr id="6" name="TextBox 5"/>
          <p:cNvSpPr txBox="1"/>
          <p:nvPr/>
        </p:nvSpPr>
        <p:spPr>
          <a:xfrm>
            <a:off x="713591" y="3584692"/>
            <a:ext cx="8059781" cy="769441"/>
          </a:xfrm>
          <a:prstGeom prst="rect">
            <a:avLst/>
          </a:prstGeom>
          <a:noFill/>
        </p:spPr>
        <p:txBody>
          <a:bodyPr wrap="square" rtlCol="0">
            <a:spAutoFit/>
          </a:bodyPr>
          <a:lstStyle/>
          <a:p>
            <a:pPr algn="ctr"/>
            <a:r>
              <a:rPr lang="en-AU" sz="2400" dirty="0" smtClean="0">
                <a:solidFill>
                  <a:schemeClr val="tx1">
                    <a:lumMod val="75000"/>
                    <a:lumOff val="25000"/>
                  </a:schemeClr>
                </a:solidFill>
                <a:latin typeface="Arial" panose="020B0604020202020204" pitchFamily="34" charset="0"/>
                <a:cs typeface="Arial" panose="020B0604020202020204" pitchFamily="34" charset="0"/>
              </a:rPr>
              <a:t>Convert messy geographic information to </a:t>
            </a:r>
            <a:r>
              <a:rPr lang="en-AU" sz="2400" dirty="0" err="1" smtClean="0">
                <a:solidFill>
                  <a:schemeClr val="tx1">
                    <a:lumMod val="75000"/>
                    <a:lumOff val="25000"/>
                  </a:schemeClr>
                </a:solidFill>
                <a:latin typeface="Arial" panose="020B0604020202020204" pitchFamily="34" charset="0"/>
                <a:cs typeface="Arial" panose="020B0604020202020204" pitchFamily="34" charset="0"/>
              </a:rPr>
              <a:t>lon</a:t>
            </a:r>
            <a:r>
              <a:rPr lang="en-AU" sz="2400" dirty="0" smtClean="0">
                <a:solidFill>
                  <a:schemeClr val="tx1">
                    <a:lumMod val="75000"/>
                    <a:lumOff val="25000"/>
                  </a:schemeClr>
                </a:solidFill>
                <a:latin typeface="Arial" panose="020B0604020202020204" pitchFamily="34" charset="0"/>
                <a:cs typeface="Arial" panose="020B0604020202020204" pitchFamily="34" charset="0"/>
              </a:rPr>
              <a:t>/</a:t>
            </a:r>
            <a:r>
              <a:rPr lang="en-AU" sz="2400" dirty="0" err="1" smtClean="0">
                <a:solidFill>
                  <a:schemeClr val="tx1">
                    <a:lumMod val="75000"/>
                    <a:lumOff val="25000"/>
                  </a:schemeClr>
                </a:solidFill>
                <a:latin typeface="Arial" panose="020B0604020202020204" pitchFamily="34" charset="0"/>
                <a:cs typeface="Arial" panose="020B0604020202020204" pitchFamily="34" charset="0"/>
              </a:rPr>
              <a:t>lat</a:t>
            </a:r>
            <a:r>
              <a:rPr lang="en-AU" sz="2400" dirty="0" smtClean="0">
                <a:solidFill>
                  <a:schemeClr val="tx1">
                    <a:lumMod val="75000"/>
                    <a:lumOff val="25000"/>
                  </a:schemeClr>
                </a:solidFill>
                <a:latin typeface="Arial" panose="020B0604020202020204" pitchFamily="34" charset="0"/>
                <a:cs typeface="Arial" panose="020B0604020202020204" pitchFamily="34" charset="0"/>
              </a:rPr>
              <a:t> </a:t>
            </a:r>
          </a:p>
          <a:p>
            <a:pPr algn="ctr"/>
            <a:r>
              <a:rPr lang="en-AU" sz="2000" dirty="0">
                <a:solidFill>
                  <a:schemeClr val="tx1">
                    <a:lumMod val="50000"/>
                    <a:lumOff val="50000"/>
                  </a:schemeClr>
                </a:solidFill>
                <a:latin typeface="Arial" panose="020B0604020202020204" pitchFamily="34" charset="0"/>
                <a:cs typeface="Arial" panose="020B0604020202020204" pitchFamily="34" charset="0"/>
              </a:rPr>
              <a:t>https://</a:t>
            </a:r>
            <a:r>
              <a:rPr lang="en-AU" sz="2000" dirty="0" err="1">
                <a:solidFill>
                  <a:schemeClr val="tx1">
                    <a:lumMod val="50000"/>
                    <a:lumOff val="50000"/>
                  </a:schemeClr>
                </a:solidFill>
                <a:latin typeface="Arial" panose="020B0604020202020204" pitchFamily="34" charset="0"/>
                <a:cs typeface="Arial" panose="020B0604020202020204" pitchFamily="34" charset="0"/>
              </a:rPr>
              <a:t>cloud.google.com</a:t>
            </a:r>
            <a:r>
              <a:rPr lang="en-AU" sz="2000" dirty="0">
                <a:solidFill>
                  <a:schemeClr val="tx1">
                    <a:lumMod val="50000"/>
                    <a:lumOff val="50000"/>
                  </a:schemeClr>
                </a:solidFill>
                <a:latin typeface="Arial" panose="020B0604020202020204" pitchFamily="34" charset="0"/>
                <a:cs typeface="Arial" panose="020B0604020202020204" pitchFamily="34" charset="0"/>
              </a:rPr>
              <a:t>/maps-platform/</a:t>
            </a:r>
            <a:endParaRPr lang="en-AU" sz="2000" dirty="0" smtClean="0">
              <a:solidFill>
                <a:schemeClr val="tx1">
                  <a:lumMod val="50000"/>
                  <a:lumOff val="50000"/>
                </a:schemeClr>
              </a:solidFill>
              <a:latin typeface="Arial" panose="020B0604020202020204" pitchFamily="34" charset="0"/>
              <a:cs typeface="Arial" panose="020B0604020202020204" pitchFamily="34" charset="0"/>
            </a:endParaRPr>
          </a:p>
        </p:txBody>
      </p:sp>
      <p:sp>
        <p:nvSpPr>
          <p:cNvPr id="3" name="Rectangle 2"/>
          <p:cNvSpPr/>
          <p:nvPr/>
        </p:nvSpPr>
        <p:spPr>
          <a:xfrm>
            <a:off x="1041537" y="1724932"/>
            <a:ext cx="2533899" cy="830997"/>
          </a:xfrm>
          <a:prstGeom prst="rect">
            <a:avLst/>
          </a:prstGeom>
        </p:spPr>
        <p:txBody>
          <a:bodyPr wrap="none">
            <a:spAutoFit/>
          </a:bodyPr>
          <a:lstStyle/>
          <a:p>
            <a:r>
              <a:rPr lang="en-AU" sz="2400" dirty="0">
                <a:solidFill>
                  <a:schemeClr val="tx1">
                    <a:lumMod val="75000"/>
                    <a:lumOff val="25000"/>
                  </a:schemeClr>
                </a:solidFill>
                <a:latin typeface="Arial" panose="020B0604020202020204" pitchFamily="34" charset="0"/>
                <a:cs typeface="Arial" panose="020B0604020202020204" pitchFamily="34" charset="0"/>
              </a:rPr>
              <a:t>42 Wallaby Way, </a:t>
            </a:r>
            <a:endParaRPr lang="en-AU" sz="2400" dirty="0" smtClean="0">
              <a:solidFill>
                <a:schemeClr val="tx1">
                  <a:lumMod val="75000"/>
                  <a:lumOff val="25000"/>
                </a:schemeClr>
              </a:solidFill>
              <a:latin typeface="Arial" panose="020B0604020202020204" pitchFamily="34" charset="0"/>
              <a:cs typeface="Arial" panose="020B0604020202020204" pitchFamily="34" charset="0"/>
            </a:endParaRPr>
          </a:p>
          <a:p>
            <a:pPr algn="ctr"/>
            <a:r>
              <a:rPr lang="en-AU" sz="2400" dirty="0" smtClean="0">
                <a:solidFill>
                  <a:schemeClr val="tx1">
                    <a:lumMod val="75000"/>
                    <a:lumOff val="25000"/>
                  </a:schemeClr>
                </a:solidFill>
                <a:latin typeface="Arial" panose="020B0604020202020204" pitchFamily="34" charset="0"/>
                <a:cs typeface="Arial" panose="020B0604020202020204" pitchFamily="34" charset="0"/>
              </a:rPr>
              <a:t>Sydney</a:t>
            </a:r>
            <a:endParaRPr lang="en-AU" sz="2400"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9" name="Rectangle 8"/>
          <p:cNvSpPr/>
          <p:nvPr/>
        </p:nvSpPr>
        <p:spPr>
          <a:xfrm>
            <a:off x="5450584" y="1540265"/>
            <a:ext cx="2581156" cy="1200329"/>
          </a:xfrm>
          <a:prstGeom prst="rect">
            <a:avLst/>
          </a:prstGeom>
        </p:spPr>
        <p:txBody>
          <a:bodyPr wrap="none">
            <a:spAutoFit/>
          </a:bodyPr>
          <a:lstStyle/>
          <a:p>
            <a:r>
              <a:rPr lang="en-AU" sz="2400" dirty="0" smtClean="0">
                <a:solidFill>
                  <a:schemeClr val="tx1">
                    <a:lumMod val="75000"/>
                    <a:lumOff val="25000"/>
                  </a:schemeClr>
                </a:solidFill>
                <a:latin typeface="Courier New" panose="02070309020205020404" pitchFamily="49" charset="0"/>
                <a:cs typeface="Courier New" panose="02070309020205020404" pitchFamily="49" charset="0"/>
              </a:rPr>
              <a:t>   </a:t>
            </a:r>
            <a:r>
              <a:rPr lang="en-AU" sz="2400" dirty="0" err="1" smtClean="0">
                <a:solidFill>
                  <a:schemeClr val="tx1">
                    <a:lumMod val="75000"/>
                    <a:lumOff val="25000"/>
                  </a:schemeClr>
                </a:solidFill>
                <a:latin typeface="Courier New" panose="02070309020205020404" pitchFamily="49" charset="0"/>
                <a:cs typeface="Courier New" panose="02070309020205020404" pitchFamily="49" charset="0"/>
              </a:rPr>
              <a:t>lon</a:t>
            </a:r>
            <a:r>
              <a:rPr lang="en-AU" sz="2400" dirty="0" smtClean="0">
                <a:solidFill>
                  <a:schemeClr val="tx1">
                    <a:lumMod val="75000"/>
                    <a:lumOff val="25000"/>
                  </a:schemeClr>
                </a:solidFill>
                <a:latin typeface="Courier New" panose="02070309020205020404" pitchFamily="49" charset="0"/>
                <a:cs typeface="Courier New" panose="02070309020205020404" pitchFamily="49" charset="0"/>
              </a:rPr>
              <a:t>   </a:t>
            </a:r>
            <a:r>
              <a:rPr lang="en-AU" sz="2400" dirty="0" err="1">
                <a:solidFill>
                  <a:schemeClr val="tx1">
                    <a:lumMod val="75000"/>
                    <a:lumOff val="25000"/>
                  </a:schemeClr>
                </a:solidFill>
                <a:latin typeface="Courier New" panose="02070309020205020404" pitchFamily="49" charset="0"/>
                <a:cs typeface="Courier New" panose="02070309020205020404" pitchFamily="49" charset="0"/>
              </a:rPr>
              <a:t>lat</a:t>
            </a:r>
            <a:endParaRPr lang="en-AU" sz="2400" dirty="0">
              <a:solidFill>
                <a:schemeClr val="tx1">
                  <a:lumMod val="75000"/>
                  <a:lumOff val="25000"/>
                </a:schemeClr>
              </a:solidFill>
              <a:latin typeface="Courier New" panose="02070309020205020404" pitchFamily="49" charset="0"/>
              <a:cs typeface="Courier New" panose="02070309020205020404" pitchFamily="49" charset="0"/>
            </a:endParaRPr>
          </a:p>
          <a:p>
            <a:r>
              <a:rPr lang="en-AU" sz="2400" dirty="0">
                <a:solidFill>
                  <a:schemeClr val="tx1">
                    <a:lumMod val="75000"/>
                    <a:lumOff val="25000"/>
                  </a:schemeClr>
                </a:solidFill>
                <a:latin typeface="Courier New" panose="02070309020205020404" pitchFamily="49" charset="0"/>
                <a:cs typeface="Courier New" panose="02070309020205020404" pitchFamily="49" charset="0"/>
              </a:rPr>
              <a:t>  &lt;</a:t>
            </a:r>
            <a:r>
              <a:rPr lang="en-AU" sz="2400" dirty="0" err="1">
                <a:solidFill>
                  <a:schemeClr val="tx1">
                    <a:lumMod val="75000"/>
                    <a:lumOff val="25000"/>
                  </a:schemeClr>
                </a:solidFill>
                <a:latin typeface="Courier New" panose="02070309020205020404" pitchFamily="49" charset="0"/>
                <a:cs typeface="Courier New" panose="02070309020205020404" pitchFamily="49" charset="0"/>
              </a:rPr>
              <a:t>dbl</a:t>
            </a:r>
            <a:r>
              <a:rPr lang="en-AU" sz="2400" dirty="0">
                <a:solidFill>
                  <a:schemeClr val="tx1">
                    <a:lumMod val="75000"/>
                    <a:lumOff val="25000"/>
                  </a:schemeClr>
                </a:solidFill>
                <a:latin typeface="Courier New" panose="02070309020205020404" pitchFamily="49" charset="0"/>
                <a:cs typeface="Courier New" panose="02070309020205020404" pitchFamily="49" charset="0"/>
              </a:rPr>
              <a:t>&gt; &lt;</a:t>
            </a:r>
            <a:r>
              <a:rPr lang="en-AU" sz="2400" dirty="0" err="1">
                <a:solidFill>
                  <a:schemeClr val="tx1">
                    <a:lumMod val="75000"/>
                    <a:lumOff val="25000"/>
                  </a:schemeClr>
                </a:solidFill>
                <a:latin typeface="Courier New" panose="02070309020205020404" pitchFamily="49" charset="0"/>
                <a:cs typeface="Courier New" panose="02070309020205020404" pitchFamily="49" charset="0"/>
              </a:rPr>
              <a:t>dbl</a:t>
            </a:r>
            <a:r>
              <a:rPr lang="en-AU" sz="2400" dirty="0">
                <a:solidFill>
                  <a:schemeClr val="tx1">
                    <a:lumMod val="75000"/>
                    <a:lumOff val="25000"/>
                  </a:schemeClr>
                </a:solidFill>
                <a:latin typeface="Courier New" panose="02070309020205020404" pitchFamily="49" charset="0"/>
                <a:cs typeface="Courier New" panose="02070309020205020404" pitchFamily="49" charset="0"/>
              </a:rPr>
              <a:t>&gt;</a:t>
            </a:r>
          </a:p>
          <a:p>
            <a:r>
              <a:rPr lang="en-AU" sz="2400" dirty="0" smtClean="0">
                <a:solidFill>
                  <a:schemeClr val="tx1">
                    <a:lumMod val="75000"/>
                    <a:lumOff val="25000"/>
                  </a:schemeClr>
                </a:solidFill>
                <a:latin typeface="Courier New" panose="02070309020205020404" pitchFamily="49" charset="0"/>
                <a:cs typeface="Courier New" panose="02070309020205020404" pitchFamily="49" charset="0"/>
              </a:rPr>
              <a:t>1  </a:t>
            </a:r>
            <a:r>
              <a:rPr lang="en-AU" sz="2400" dirty="0">
                <a:solidFill>
                  <a:schemeClr val="tx1">
                    <a:lumMod val="75000"/>
                    <a:lumOff val="25000"/>
                  </a:schemeClr>
                </a:solidFill>
                <a:latin typeface="Courier New" panose="02070309020205020404" pitchFamily="49" charset="0"/>
                <a:cs typeface="Courier New" panose="02070309020205020404" pitchFamily="49" charset="0"/>
              </a:rPr>
              <a:t>151. -33.8</a:t>
            </a:r>
          </a:p>
        </p:txBody>
      </p:sp>
      <p:cxnSp>
        <p:nvCxnSpPr>
          <p:cNvPr id="7" name="Straight Arrow Connector 6"/>
          <p:cNvCxnSpPr>
            <a:stCxn id="3" idx="3"/>
            <a:endCxn id="9" idx="1"/>
          </p:cNvCxnSpPr>
          <p:nvPr/>
        </p:nvCxnSpPr>
        <p:spPr>
          <a:xfrm flipV="1">
            <a:off x="3575436" y="2140430"/>
            <a:ext cx="1875148" cy="1"/>
          </a:xfrm>
          <a:prstGeom prst="straightConnector1">
            <a:avLst/>
          </a:prstGeom>
          <a:ln w="38100">
            <a:tailEnd type="triangle"/>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221698089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4633" y="112066"/>
            <a:ext cx="4027064" cy="461665"/>
          </a:xfrm>
        </p:spPr>
        <p:txBody>
          <a:bodyPr/>
          <a:lstStyle/>
          <a:p>
            <a:r>
              <a:rPr lang="en-US" dirty="0" smtClean="0">
                <a:solidFill>
                  <a:schemeClr val="tx1">
                    <a:lumMod val="50000"/>
                    <a:lumOff val="50000"/>
                  </a:schemeClr>
                </a:solidFill>
              </a:rPr>
              <a:t>Bonus content </a:t>
            </a:r>
            <a:r>
              <a:rPr lang="en-US" dirty="0" smtClean="0"/>
              <a:t>Geocoding</a:t>
            </a:r>
            <a:endParaRPr lang="en-AU" dirty="0"/>
          </a:p>
        </p:txBody>
      </p:sp>
      <p:sp>
        <p:nvSpPr>
          <p:cNvPr id="8" name="Text Placeholder 7"/>
          <p:cNvSpPr>
            <a:spLocks noGrp="1"/>
          </p:cNvSpPr>
          <p:nvPr>
            <p:ph type="body" sz="quarter" idx="14"/>
          </p:nvPr>
        </p:nvSpPr>
        <p:spPr>
          <a:xfrm>
            <a:off x="6551662" y="4677219"/>
            <a:ext cx="1435358" cy="397201"/>
          </a:xfrm>
        </p:spPr>
        <p:txBody>
          <a:bodyPr/>
          <a:lstStyle/>
          <a:p>
            <a:r>
              <a:rPr lang="en-AU" dirty="0" smtClean="0"/>
              <a:t>Bonus content</a:t>
            </a:r>
            <a:endParaRPr lang="en-AU" dirty="0"/>
          </a:p>
        </p:txBody>
      </p:sp>
      <p:sp>
        <p:nvSpPr>
          <p:cNvPr id="5" name="Slide Number Placeholder 4"/>
          <p:cNvSpPr>
            <a:spLocks noGrp="1"/>
          </p:cNvSpPr>
          <p:nvPr>
            <p:ph type="sldNum" sz="quarter" idx="4"/>
          </p:nvPr>
        </p:nvSpPr>
        <p:spPr/>
        <p:txBody>
          <a:bodyPr/>
          <a:lstStyle/>
          <a:p>
            <a:fld id="{8A657B52-D046-4802-A3DE-55E7ED70298C}" type="slidenum">
              <a:rPr lang="en-AU" smtClean="0"/>
              <a:pPr/>
              <a:t>38</a:t>
            </a:fld>
            <a:endParaRPr lang="en-AU" dirty="0"/>
          </a:p>
        </p:txBody>
      </p:sp>
      <p:sp>
        <p:nvSpPr>
          <p:cNvPr id="6" name="TextBox 5"/>
          <p:cNvSpPr txBox="1"/>
          <p:nvPr/>
        </p:nvSpPr>
        <p:spPr>
          <a:xfrm>
            <a:off x="1135117" y="1322340"/>
            <a:ext cx="7154580" cy="2492990"/>
          </a:xfrm>
          <a:prstGeom prst="rect">
            <a:avLst/>
          </a:prstGeom>
          <a:noFill/>
        </p:spPr>
        <p:txBody>
          <a:bodyPr wrap="square" rtlCol="0">
            <a:spAutoFit/>
          </a:bodyPr>
          <a:lstStyle/>
          <a:p>
            <a:pPr marL="457200" indent="-457200">
              <a:spcAft>
                <a:spcPts val="2400"/>
              </a:spcAft>
              <a:buFont typeface="+mj-lt"/>
              <a:buAutoNum type="arabicPeriod"/>
            </a:pPr>
            <a:r>
              <a:rPr lang="en-AU" sz="2400" dirty="0" smtClean="0">
                <a:solidFill>
                  <a:schemeClr val="tx1">
                    <a:lumMod val="75000"/>
                    <a:lumOff val="25000"/>
                  </a:schemeClr>
                </a:solidFill>
                <a:latin typeface="Arial" panose="020B0604020202020204" pitchFamily="34" charset="0"/>
                <a:cs typeface="Arial" panose="020B0604020202020204" pitchFamily="34" charset="0"/>
              </a:rPr>
              <a:t>Register for a google API key</a:t>
            </a:r>
            <a:br>
              <a:rPr lang="en-AU" sz="2400" dirty="0" smtClean="0">
                <a:solidFill>
                  <a:schemeClr val="tx1">
                    <a:lumMod val="75000"/>
                    <a:lumOff val="25000"/>
                  </a:schemeClr>
                </a:solidFill>
                <a:latin typeface="Arial" panose="020B0604020202020204" pitchFamily="34" charset="0"/>
                <a:cs typeface="Arial" panose="020B0604020202020204" pitchFamily="34" charset="0"/>
              </a:rPr>
            </a:br>
            <a:r>
              <a:rPr lang="en-AU" sz="2000" dirty="0" smtClean="0">
                <a:solidFill>
                  <a:schemeClr val="tx1">
                    <a:lumMod val="50000"/>
                    <a:lumOff val="50000"/>
                  </a:schemeClr>
                </a:solidFill>
                <a:latin typeface="Arial" panose="020B0604020202020204" pitchFamily="34" charset="0"/>
                <a:cs typeface="Arial" panose="020B0604020202020204" pitchFamily="34" charset="0"/>
              </a:rPr>
              <a:t>(requires credit card but free)</a:t>
            </a:r>
            <a:endParaRPr lang="en-AU" sz="2400" dirty="0" smtClean="0">
              <a:solidFill>
                <a:schemeClr val="tx1">
                  <a:lumMod val="50000"/>
                  <a:lumOff val="50000"/>
                </a:schemeClr>
              </a:solidFill>
              <a:latin typeface="Arial" panose="020B0604020202020204" pitchFamily="34" charset="0"/>
              <a:cs typeface="Arial" panose="020B0604020202020204" pitchFamily="34" charset="0"/>
            </a:endParaRPr>
          </a:p>
          <a:p>
            <a:pPr marL="457200" indent="-457200">
              <a:spcAft>
                <a:spcPts val="2400"/>
              </a:spcAft>
              <a:buFont typeface="+mj-lt"/>
              <a:buAutoNum type="arabicPeriod"/>
            </a:pPr>
            <a:r>
              <a:rPr lang="en-AU" sz="2400" dirty="0" smtClean="0">
                <a:solidFill>
                  <a:schemeClr val="tx1">
                    <a:lumMod val="75000"/>
                    <a:lumOff val="25000"/>
                  </a:schemeClr>
                </a:solidFill>
                <a:latin typeface="Arial" panose="020B0604020202020204" pitchFamily="34" charset="0"/>
                <a:cs typeface="Arial" panose="020B0604020202020204" pitchFamily="34" charset="0"/>
              </a:rPr>
              <a:t>Tell R your key with </a:t>
            </a:r>
            <a:r>
              <a:rPr lang="en-AU" sz="2400" dirty="0" err="1" smtClean="0">
                <a:solidFill>
                  <a:schemeClr val="tx1">
                    <a:lumMod val="75000"/>
                    <a:lumOff val="25000"/>
                  </a:schemeClr>
                </a:solidFill>
                <a:latin typeface="Arial" panose="020B0604020202020204" pitchFamily="34" charset="0"/>
                <a:cs typeface="Arial" panose="020B0604020202020204" pitchFamily="34" charset="0"/>
              </a:rPr>
              <a:t>ggmap</a:t>
            </a:r>
            <a:r>
              <a:rPr lang="en-AU" sz="2400" dirty="0">
                <a:solidFill>
                  <a:schemeClr val="tx1">
                    <a:lumMod val="75000"/>
                    <a:lumOff val="25000"/>
                  </a:schemeClr>
                </a:solidFill>
                <a:latin typeface="Arial" panose="020B0604020202020204" pitchFamily="34" charset="0"/>
                <a:cs typeface="Arial" panose="020B0604020202020204" pitchFamily="34" charset="0"/>
              </a:rPr>
              <a:t>::</a:t>
            </a:r>
            <a:r>
              <a:rPr lang="en-AU" sz="2400" dirty="0" err="1" smtClean="0">
                <a:solidFill>
                  <a:schemeClr val="accent4"/>
                </a:solidFill>
                <a:latin typeface="Arial" panose="020B0604020202020204" pitchFamily="34" charset="0"/>
                <a:cs typeface="Arial" panose="020B0604020202020204" pitchFamily="34" charset="0"/>
              </a:rPr>
              <a:t>register_google</a:t>
            </a:r>
            <a:r>
              <a:rPr lang="en-AU" sz="2400" dirty="0" smtClean="0">
                <a:solidFill>
                  <a:schemeClr val="accent4"/>
                </a:solidFill>
                <a:latin typeface="Arial" panose="020B0604020202020204" pitchFamily="34" charset="0"/>
                <a:cs typeface="Arial" panose="020B0604020202020204" pitchFamily="34" charset="0"/>
              </a:rPr>
              <a:t>()</a:t>
            </a:r>
          </a:p>
          <a:p>
            <a:pPr marL="457200" indent="-457200">
              <a:spcAft>
                <a:spcPts val="2400"/>
              </a:spcAft>
              <a:buFont typeface="+mj-lt"/>
              <a:buAutoNum type="arabicPeriod"/>
            </a:pPr>
            <a:r>
              <a:rPr lang="en-AU" sz="2400" dirty="0" smtClean="0">
                <a:solidFill>
                  <a:schemeClr val="tx1">
                    <a:lumMod val="75000"/>
                    <a:lumOff val="25000"/>
                  </a:schemeClr>
                </a:solidFill>
                <a:latin typeface="Arial" panose="020B0604020202020204" pitchFamily="34" charset="0"/>
                <a:cs typeface="Arial" panose="020B0604020202020204" pitchFamily="34" charset="0"/>
              </a:rPr>
              <a:t>Let google deal with your horrible address/town data using</a:t>
            </a:r>
            <a:r>
              <a:rPr lang="en-AU" sz="2400" dirty="0">
                <a:solidFill>
                  <a:schemeClr val="tx1">
                    <a:lumMod val="75000"/>
                    <a:lumOff val="25000"/>
                  </a:schemeClr>
                </a:solidFill>
                <a:latin typeface="Arial" panose="020B0604020202020204" pitchFamily="34" charset="0"/>
                <a:cs typeface="Arial" panose="020B0604020202020204" pitchFamily="34" charset="0"/>
              </a:rPr>
              <a:t> </a:t>
            </a:r>
            <a:r>
              <a:rPr lang="en-AU" sz="2400" dirty="0" err="1" smtClean="0">
                <a:solidFill>
                  <a:schemeClr val="tx1">
                    <a:lumMod val="75000"/>
                    <a:lumOff val="25000"/>
                  </a:schemeClr>
                </a:solidFill>
                <a:latin typeface="Arial" panose="020B0604020202020204" pitchFamily="34" charset="0"/>
                <a:cs typeface="Arial" panose="020B0604020202020204" pitchFamily="34" charset="0"/>
              </a:rPr>
              <a:t>ggmaps</a:t>
            </a:r>
            <a:r>
              <a:rPr lang="en-AU" sz="2400" dirty="0" smtClean="0">
                <a:solidFill>
                  <a:schemeClr val="tx1">
                    <a:lumMod val="75000"/>
                    <a:lumOff val="25000"/>
                  </a:schemeClr>
                </a:solidFill>
                <a:latin typeface="Arial" panose="020B0604020202020204" pitchFamily="34" charset="0"/>
                <a:cs typeface="Arial" panose="020B0604020202020204" pitchFamily="34" charset="0"/>
              </a:rPr>
              <a:t>::</a:t>
            </a:r>
            <a:r>
              <a:rPr lang="en-AU" sz="2400" dirty="0" smtClean="0">
                <a:solidFill>
                  <a:schemeClr val="accent4"/>
                </a:solidFill>
                <a:latin typeface="Arial" panose="020B0604020202020204" pitchFamily="34" charset="0"/>
                <a:cs typeface="Arial" panose="020B0604020202020204" pitchFamily="34" charset="0"/>
              </a:rPr>
              <a:t>geocode()</a:t>
            </a:r>
          </a:p>
        </p:txBody>
      </p:sp>
    </p:spTree>
    <p:extLst>
      <p:ext uri="{BB962C8B-B14F-4D97-AF65-F5344CB8AC3E}">
        <p14:creationId xmlns:p14="http://schemas.microsoft.com/office/powerpoint/2010/main" val="22646026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4633" y="112066"/>
            <a:ext cx="5040162" cy="461665"/>
          </a:xfrm>
        </p:spPr>
        <p:txBody>
          <a:bodyPr/>
          <a:lstStyle/>
          <a:p>
            <a:r>
              <a:rPr lang="en-US" dirty="0">
                <a:solidFill>
                  <a:schemeClr val="tx1">
                    <a:lumMod val="50000"/>
                    <a:lumOff val="50000"/>
                  </a:schemeClr>
                </a:solidFill>
              </a:rPr>
              <a:t>Bonus </a:t>
            </a:r>
            <a:r>
              <a:rPr lang="en-US">
                <a:solidFill>
                  <a:schemeClr val="tx1">
                    <a:lumMod val="50000"/>
                    <a:lumOff val="50000"/>
                  </a:schemeClr>
                </a:solidFill>
              </a:rPr>
              <a:t>content </a:t>
            </a:r>
            <a:r>
              <a:rPr lang="en-US" smtClean="0"/>
              <a:t>Correspondences</a:t>
            </a:r>
            <a:endParaRPr lang="en-AU" dirty="0"/>
          </a:p>
        </p:txBody>
      </p:sp>
      <p:sp>
        <p:nvSpPr>
          <p:cNvPr id="8" name="Text Placeholder 7"/>
          <p:cNvSpPr>
            <a:spLocks noGrp="1"/>
          </p:cNvSpPr>
          <p:nvPr>
            <p:ph type="body" sz="quarter" idx="14"/>
          </p:nvPr>
        </p:nvSpPr>
        <p:spPr>
          <a:xfrm>
            <a:off x="6551662" y="4677219"/>
            <a:ext cx="1435358" cy="397201"/>
          </a:xfrm>
        </p:spPr>
        <p:txBody>
          <a:bodyPr/>
          <a:lstStyle/>
          <a:p>
            <a:r>
              <a:rPr lang="en-AU" dirty="0" smtClean="0"/>
              <a:t>Bonus content</a:t>
            </a:r>
            <a:endParaRPr lang="en-AU" dirty="0"/>
          </a:p>
        </p:txBody>
      </p:sp>
      <p:sp>
        <p:nvSpPr>
          <p:cNvPr id="5" name="Slide Number Placeholder 4"/>
          <p:cNvSpPr>
            <a:spLocks noGrp="1"/>
          </p:cNvSpPr>
          <p:nvPr>
            <p:ph type="sldNum" sz="quarter" idx="4"/>
          </p:nvPr>
        </p:nvSpPr>
        <p:spPr/>
        <p:txBody>
          <a:bodyPr/>
          <a:lstStyle/>
          <a:p>
            <a:fld id="{8A657B52-D046-4802-A3DE-55E7ED70298C}" type="slidenum">
              <a:rPr lang="en-AU" smtClean="0"/>
              <a:pPr/>
              <a:t>39</a:t>
            </a:fld>
            <a:endParaRPr lang="en-AU" dirty="0"/>
          </a:p>
        </p:txBody>
      </p:sp>
      <p:graphicFrame>
        <p:nvGraphicFramePr>
          <p:cNvPr id="3" name="Table 2"/>
          <p:cNvGraphicFramePr>
            <a:graphicFrameLocks noGrp="1"/>
          </p:cNvGraphicFramePr>
          <p:nvPr>
            <p:extLst>
              <p:ext uri="{D42A27DB-BD31-4B8C-83A1-F6EECF244321}">
                <p14:modId xmlns:p14="http://schemas.microsoft.com/office/powerpoint/2010/main" val="1831248028"/>
              </p:ext>
            </p:extLst>
          </p:nvPr>
        </p:nvGraphicFramePr>
        <p:xfrm>
          <a:off x="902897" y="1575758"/>
          <a:ext cx="7907548" cy="1798320"/>
        </p:xfrm>
        <a:graphic>
          <a:graphicData uri="http://schemas.openxmlformats.org/drawingml/2006/table">
            <a:tbl>
              <a:tblPr firstRow="1" bandRow="1">
                <a:tableStyleId>{2D5ABB26-0587-4C30-8999-92F81FD0307C}</a:tableStyleId>
              </a:tblPr>
              <a:tblGrid>
                <a:gridCol w="3953774"/>
                <a:gridCol w="3953774"/>
              </a:tblGrid>
              <a:tr h="1791730">
                <a:tc>
                  <a:txBody>
                    <a:bodyPr/>
                    <a:lstStyle/>
                    <a:p>
                      <a:pPr marL="342900" marR="0" lvl="0" indent="-342900" algn="l" defTabSz="914400" rtl="0" eaLnBrk="1" fontAlgn="auto" latinLnBrk="0" hangingPunct="1">
                        <a:lnSpc>
                          <a:spcPct val="100000"/>
                        </a:lnSpc>
                        <a:spcBef>
                          <a:spcPts val="0"/>
                        </a:spcBef>
                        <a:spcAft>
                          <a:spcPts val="2400"/>
                        </a:spcAft>
                        <a:buClrTx/>
                        <a:buSzTx/>
                        <a:buFont typeface="Arial" panose="020B0604020202020204" pitchFamily="34" charset="0"/>
                        <a:buChar char="•"/>
                        <a:tabLst/>
                        <a:defRPr/>
                      </a:pPr>
                      <a:r>
                        <a:rPr kumimoji="0" lang="en-AU" sz="2400" b="0" i="0" u="none" strike="noStrike" kern="1200" cap="none" spc="0" normalizeH="0" baseline="0" noProof="0" dirty="0" smtClean="0">
                          <a:ln>
                            <a:noFill/>
                          </a:ln>
                          <a:solidFill>
                            <a:schemeClr val="tx1">
                              <a:lumMod val="75000"/>
                              <a:lumOff val="25000"/>
                            </a:schemeClr>
                          </a:solidFill>
                          <a:effectLst/>
                          <a:uLnTx/>
                          <a:uFillTx/>
                          <a:latin typeface="Arial" panose="020B0604020202020204" pitchFamily="34" charset="0"/>
                          <a:ea typeface="+mn-ea"/>
                          <a:cs typeface="Arial" panose="020B0604020202020204" pitchFamily="34" charset="0"/>
                        </a:rPr>
                        <a:t>Local government areas</a:t>
                      </a:r>
                    </a:p>
                    <a:p>
                      <a:pPr marL="342900" marR="0" lvl="0" indent="-342900" algn="l" defTabSz="914400" rtl="0" eaLnBrk="1" fontAlgn="auto" latinLnBrk="0" hangingPunct="1">
                        <a:lnSpc>
                          <a:spcPct val="100000"/>
                        </a:lnSpc>
                        <a:spcBef>
                          <a:spcPts val="0"/>
                        </a:spcBef>
                        <a:spcAft>
                          <a:spcPts val="2400"/>
                        </a:spcAft>
                        <a:buClrTx/>
                        <a:buSzTx/>
                        <a:buFont typeface="Arial" panose="020B0604020202020204" pitchFamily="34" charset="0"/>
                        <a:buChar char="•"/>
                        <a:tabLst/>
                        <a:defRPr/>
                      </a:pPr>
                      <a:r>
                        <a:rPr kumimoji="0" lang="en-AU" sz="2400" b="0" i="0" u="none" strike="noStrike" kern="1200" cap="none" spc="0" normalizeH="0" baseline="0" noProof="0" dirty="0" smtClean="0">
                          <a:ln>
                            <a:noFill/>
                          </a:ln>
                          <a:solidFill>
                            <a:schemeClr val="tx1">
                              <a:lumMod val="75000"/>
                              <a:lumOff val="25000"/>
                            </a:schemeClr>
                          </a:solidFill>
                          <a:effectLst/>
                          <a:uLnTx/>
                          <a:uFillTx/>
                          <a:latin typeface="Arial" panose="020B0604020202020204" pitchFamily="34" charset="0"/>
                          <a:ea typeface="+mn-ea"/>
                          <a:cs typeface="Arial" panose="020B0604020202020204" pitchFamily="34" charset="0"/>
                        </a:rPr>
                        <a:t>Postcodes</a:t>
                      </a:r>
                    </a:p>
                    <a:p>
                      <a:pPr marL="342900" marR="0" lvl="0" indent="-342900" algn="l" defTabSz="914400" rtl="0" eaLnBrk="1" fontAlgn="auto" latinLnBrk="0" hangingPunct="1">
                        <a:lnSpc>
                          <a:spcPct val="100000"/>
                        </a:lnSpc>
                        <a:spcBef>
                          <a:spcPts val="0"/>
                        </a:spcBef>
                        <a:spcAft>
                          <a:spcPts val="2400"/>
                        </a:spcAft>
                        <a:buClrTx/>
                        <a:buSzTx/>
                        <a:buFont typeface="Arial" panose="020B0604020202020204" pitchFamily="34" charset="0"/>
                        <a:buChar char="•"/>
                        <a:tabLst/>
                        <a:defRPr/>
                      </a:pPr>
                      <a:r>
                        <a:rPr kumimoji="0" lang="en-AU" sz="2400" b="0" i="0" u="none" strike="noStrike" kern="1200" cap="none" spc="0" normalizeH="0" baseline="0" noProof="0" dirty="0" smtClean="0">
                          <a:ln>
                            <a:noFill/>
                          </a:ln>
                          <a:solidFill>
                            <a:schemeClr val="tx1">
                              <a:lumMod val="75000"/>
                              <a:lumOff val="25000"/>
                            </a:schemeClr>
                          </a:solidFill>
                          <a:effectLst/>
                          <a:uLnTx/>
                          <a:uFillTx/>
                          <a:latin typeface="Arial" panose="020B0604020202020204" pitchFamily="34" charset="0"/>
                          <a:ea typeface="+mn-ea"/>
                          <a:cs typeface="Arial" panose="020B0604020202020204" pitchFamily="34" charset="0"/>
                        </a:rPr>
                        <a:t>Suburbs</a:t>
                      </a:r>
                    </a:p>
                  </a:txBody>
                  <a:tcPr/>
                </a:tc>
                <a:tc>
                  <a:txBody>
                    <a:bodyPr/>
                    <a:lstStyle/>
                    <a:p>
                      <a:pPr marL="342900" marR="0" lvl="0" indent="-342900" algn="l" defTabSz="914400" rtl="0" eaLnBrk="1" fontAlgn="auto" latinLnBrk="0" hangingPunct="1">
                        <a:lnSpc>
                          <a:spcPct val="100000"/>
                        </a:lnSpc>
                        <a:spcBef>
                          <a:spcPts val="0"/>
                        </a:spcBef>
                        <a:spcAft>
                          <a:spcPts val="2400"/>
                        </a:spcAft>
                        <a:buClrTx/>
                        <a:buSzTx/>
                        <a:buFont typeface="Arial" panose="020B0604020202020204" pitchFamily="34" charset="0"/>
                        <a:buChar char="•"/>
                        <a:tabLst/>
                        <a:defRPr/>
                      </a:pPr>
                      <a:r>
                        <a:rPr kumimoji="0" lang="en-AU" sz="2400" b="0" i="0" u="none" strike="noStrike" kern="1200" cap="none" spc="0" normalizeH="0" baseline="0" noProof="0" dirty="0" smtClean="0">
                          <a:ln>
                            <a:noFill/>
                          </a:ln>
                          <a:solidFill>
                            <a:schemeClr val="tx1">
                              <a:lumMod val="75000"/>
                              <a:lumOff val="25000"/>
                            </a:schemeClr>
                          </a:solidFill>
                          <a:effectLst/>
                          <a:uLnTx/>
                          <a:uFillTx/>
                          <a:latin typeface="Arial" panose="020B0604020202020204" pitchFamily="34" charset="0"/>
                          <a:ea typeface="+mn-ea"/>
                          <a:cs typeface="Arial" panose="020B0604020202020204" pitchFamily="34" charset="0"/>
                        </a:rPr>
                        <a:t>Indigenous regions</a:t>
                      </a:r>
                    </a:p>
                    <a:p>
                      <a:pPr marL="342900" marR="0" lvl="0" indent="-342900" algn="l" defTabSz="914400" rtl="0" eaLnBrk="1" fontAlgn="auto" latinLnBrk="0" hangingPunct="1">
                        <a:lnSpc>
                          <a:spcPct val="100000"/>
                        </a:lnSpc>
                        <a:spcBef>
                          <a:spcPts val="0"/>
                        </a:spcBef>
                        <a:spcAft>
                          <a:spcPts val="2400"/>
                        </a:spcAft>
                        <a:buClrTx/>
                        <a:buSzTx/>
                        <a:buFont typeface="Arial" panose="020B0604020202020204" pitchFamily="34" charset="0"/>
                        <a:buChar char="•"/>
                        <a:tabLst/>
                        <a:defRPr/>
                      </a:pPr>
                      <a:r>
                        <a:rPr kumimoji="0" lang="en-AU" sz="2400" b="0" i="0" u="none" strike="noStrike" kern="1200" cap="none" spc="0" normalizeH="0" baseline="0" noProof="0" dirty="0" smtClean="0">
                          <a:ln>
                            <a:noFill/>
                          </a:ln>
                          <a:solidFill>
                            <a:schemeClr val="tx1">
                              <a:lumMod val="75000"/>
                              <a:lumOff val="25000"/>
                            </a:schemeClr>
                          </a:solidFill>
                          <a:effectLst/>
                          <a:uLnTx/>
                          <a:uFillTx/>
                          <a:latin typeface="Arial" panose="020B0604020202020204" pitchFamily="34" charset="0"/>
                          <a:ea typeface="+mn-ea"/>
                          <a:cs typeface="Arial" panose="020B0604020202020204" pitchFamily="34" charset="0"/>
                        </a:rPr>
                        <a:t>Remoteness areas</a:t>
                      </a:r>
                    </a:p>
                    <a:p>
                      <a:pPr marL="342900" marR="0" lvl="0" indent="-342900" algn="l" defTabSz="914400" rtl="0" eaLnBrk="1" fontAlgn="auto" latinLnBrk="0" hangingPunct="1">
                        <a:lnSpc>
                          <a:spcPct val="100000"/>
                        </a:lnSpc>
                        <a:spcBef>
                          <a:spcPts val="0"/>
                        </a:spcBef>
                        <a:spcAft>
                          <a:spcPts val="2400"/>
                        </a:spcAft>
                        <a:buClrTx/>
                        <a:buSzTx/>
                        <a:buFont typeface="Arial" panose="020B0604020202020204" pitchFamily="34" charset="0"/>
                        <a:buChar char="•"/>
                        <a:tabLst/>
                        <a:defRPr/>
                      </a:pPr>
                      <a:r>
                        <a:rPr kumimoji="0" lang="en-AU" sz="2400" b="0" i="0" u="none" strike="noStrike" kern="1200" cap="none" spc="0" normalizeH="0" baseline="0" noProof="0" dirty="0" smtClean="0">
                          <a:ln>
                            <a:noFill/>
                          </a:ln>
                          <a:solidFill>
                            <a:schemeClr val="tx1">
                              <a:lumMod val="75000"/>
                              <a:lumOff val="25000"/>
                            </a:schemeClr>
                          </a:solidFill>
                          <a:effectLst/>
                          <a:uLnTx/>
                          <a:uFillTx/>
                          <a:latin typeface="Arial" panose="020B0604020202020204" pitchFamily="34" charset="0"/>
                          <a:ea typeface="+mn-ea"/>
                          <a:cs typeface="Arial" panose="020B0604020202020204" pitchFamily="34" charset="0"/>
                        </a:rPr>
                        <a:t>Electoral division</a:t>
                      </a:r>
                    </a:p>
                  </a:txBody>
                  <a:tcPr/>
                </a:tc>
              </a:tr>
            </a:tbl>
          </a:graphicData>
        </a:graphic>
      </p:graphicFrame>
    </p:spTree>
    <p:extLst>
      <p:ext uri="{BB962C8B-B14F-4D97-AF65-F5344CB8AC3E}">
        <p14:creationId xmlns:p14="http://schemas.microsoft.com/office/powerpoint/2010/main" val="243456896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4"/>
          </p:nvPr>
        </p:nvSpPr>
        <p:spPr>
          <a:xfrm>
            <a:off x="6182972" y="4686306"/>
            <a:ext cx="1804048" cy="379026"/>
          </a:xfrm>
        </p:spPr>
        <p:txBody>
          <a:bodyPr/>
          <a:lstStyle/>
          <a:p>
            <a:r>
              <a:rPr lang="en-AU" dirty="0"/>
              <a:t>Better maps with R</a:t>
            </a:r>
          </a:p>
        </p:txBody>
      </p:sp>
      <p:sp>
        <p:nvSpPr>
          <p:cNvPr id="5" name="Slide Number Placeholder 4"/>
          <p:cNvSpPr>
            <a:spLocks noGrp="1"/>
          </p:cNvSpPr>
          <p:nvPr>
            <p:ph type="sldNum" sz="quarter" idx="4"/>
          </p:nvPr>
        </p:nvSpPr>
        <p:spPr/>
        <p:txBody>
          <a:bodyPr/>
          <a:lstStyle/>
          <a:p>
            <a:fld id="{8A657B52-D046-4802-A3DE-55E7ED70298C}" type="slidenum">
              <a:rPr lang="en-AU" smtClean="0"/>
              <a:pPr/>
              <a:t>4</a:t>
            </a:fld>
            <a:endParaRPr lang="en-AU" dirty="0"/>
          </a:p>
        </p:txBody>
      </p:sp>
      <p:sp>
        <p:nvSpPr>
          <p:cNvPr id="6" name="Rectangle 5"/>
          <p:cNvSpPr/>
          <p:nvPr/>
        </p:nvSpPr>
        <p:spPr>
          <a:xfrm>
            <a:off x="2683145" y="1925717"/>
            <a:ext cx="3760966" cy="769441"/>
          </a:xfrm>
          <a:prstGeom prst="rect">
            <a:avLst/>
          </a:prstGeom>
        </p:spPr>
        <p:txBody>
          <a:bodyPr wrap="none">
            <a:spAutoFit/>
          </a:bodyPr>
          <a:lstStyle/>
          <a:p>
            <a:pPr algn="ctr"/>
            <a:r>
              <a:rPr lang="en-US" sz="4400" dirty="0" smtClean="0">
                <a:solidFill>
                  <a:schemeClr val="tx1">
                    <a:lumMod val="75000"/>
                    <a:lumOff val="25000"/>
                  </a:schemeClr>
                </a:solidFill>
                <a:latin typeface="Arial" panose="020B0604020202020204" pitchFamily="34" charset="0"/>
                <a:cs typeface="Arial" panose="020B0604020202020204" pitchFamily="34" charset="0"/>
              </a:rPr>
              <a:t>Land ≠ people</a:t>
            </a:r>
            <a:endParaRPr lang="en-AU" sz="4400" dirty="0">
              <a:solidFill>
                <a:schemeClr val="tx1">
                  <a:lumMod val="75000"/>
                  <a:lumOff val="2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3407209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4574875" y="1976279"/>
            <a:ext cx="1400355" cy="419818"/>
          </a:xfrm>
          <a:prstGeom prst="rect">
            <a:avLst/>
          </a:prstGeom>
          <a:no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 name="Rectangle 9"/>
          <p:cNvSpPr/>
          <p:nvPr/>
        </p:nvSpPr>
        <p:spPr>
          <a:xfrm>
            <a:off x="2921479" y="1978325"/>
            <a:ext cx="1552754" cy="419818"/>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1"/>
          <p:cNvSpPr>
            <a:spLocks noGrp="1"/>
          </p:cNvSpPr>
          <p:nvPr>
            <p:ph type="title"/>
          </p:nvPr>
        </p:nvSpPr>
        <p:spPr>
          <a:xfrm>
            <a:off x="374633" y="112066"/>
            <a:ext cx="5040162" cy="461665"/>
          </a:xfrm>
        </p:spPr>
        <p:txBody>
          <a:bodyPr/>
          <a:lstStyle/>
          <a:p>
            <a:r>
              <a:rPr lang="en-US" dirty="0">
                <a:solidFill>
                  <a:schemeClr val="tx1">
                    <a:lumMod val="50000"/>
                    <a:lumOff val="50000"/>
                  </a:schemeClr>
                </a:solidFill>
              </a:rPr>
              <a:t>Bonus </a:t>
            </a:r>
            <a:r>
              <a:rPr lang="en-US">
                <a:solidFill>
                  <a:schemeClr val="tx1">
                    <a:lumMod val="50000"/>
                    <a:lumOff val="50000"/>
                  </a:schemeClr>
                </a:solidFill>
              </a:rPr>
              <a:t>content </a:t>
            </a:r>
            <a:r>
              <a:rPr lang="en-US" smtClean="0"/>
              <a:t>Correspondences</a:t>
            </a:r>
            <a:endParaRPr lang="en-AU" dirty="0"/>
          </a:p>
        </p:txBody>
      </p:sp>
      <p:sp>
        <p:nvSpPr>
          <p:cNvPr id="8" name="Text Placeholder 7"/>
          <p:cNvSpPr>
            <a:spLocks noGrp="1"/>
          </p:cNvSpPr>
          <p:nvPr>
            <p:ph type="body" sz="quarter" idx="14"/>
          </p:nvPr>
        </p:nvSpPr>
        <p:spPr>
          <a:xfrm>
            <a:off x="6551662" y="4677219"/>
            <a:ext cx="1435358" cy="397201"/>
          </a:xfrm>
        </p:spPr>
        <p:txBody>
          <a:bodyPr/>
          <a:lstStyle/>
          <a:p>
            <a:r>
              <a:rPr lang="en-AU" dirty="0" smtClean="0"/>
              <a:t>Bonus content</a:t>
            </a:r>
            <a:endParaRPr lang="en-AU" dirty="0"/>
          </a:p>
        </p:txBody>
      </p:sp>
      <p:sp>
        <p:nvSpPr>
          <p:cNvPr id="5" name="Slide Number Placeholder 4"/>
          <p:cNvSpPr>
            <a:spLocks noGrp="1"/>
          </p:cNvSpPr>
          <p:nvPr>
            <p:ph type="sldNum" sz="quarter" idx="4"/>
          </p:nvPr>
        </p:nvSpPr>
        <p:spPr/>
        <p:txBody>
          <a:bodyPr/>
          <a:lstStyle/>
          <a:p>
            <a:fld id="{8A657B52-D046-4802-A3DE-55E7ED70298C}" type="slidenum">
              <a:rPr lang="en-AU" smtClean="0"/>
              <a:pPr/>
              <a:t>40</a:t>
            </a:fld>
            <a:endParaRPr lang="en-AU" dirty="0"/>
          </a:p>
        </p:txBody>
      </p:sp>
      <p:grpSp>
        <p:nvGrpSpPr>
          <p:cNvPr id="7" name="Group 6"/>
          <p:cNvGrpSpPr/>
          <p:nvPr/>
        </p:nvGrpSpPr>
        <p:grpSpPr>
          <a:xfrm>
            <a:off x="1942646" y="3730118"/>
            <a:ext cx="5076646" cy="803339"/>
            <a:chOff x="2055784" y="1188201"/>
            <a:chExt cx="5076646" cy="803339"/>
          </a:xfrm>
        </p:grpSpPr>
        <p:sp>
          <p:nvSpPr>
            <p:cNvPr id="3" name="Rectangle 2"/>
            <p:cNvSpPr/>
            <p:nvPr/>
          </p:nvSpPr>
          <p:spPr>
            <a:xfrm>
              <a:off x="2055784" y="1188201"/>
              <a:ext cx="5076646" cy="461665"/>
            </a:xfrm>
            <a:prstGeom prst="rect">
              <a:avLst/>
            </a:prstGeom>
          </p:spPr>
          <p:txBody>
            <a:bodyPr wrap="none">
              <a:spAutoFit/>
            </a:bodyPr>
            <a:lstStyle/>
            <a:p>
              <a:pPr algn="ctr"/>
              <a:r>
                <a:rPr lang="en-AU" sz="2400" dirty="0" smtClean="0">
                  <a:solidFill>
                    <a:schemeClr val="tx1">
                      <a:lumMod val="75000"/>
                      <a:lumOff val="25000"/>
                    </a:schemeClr>
                  </a:solidFill>
                  <a:latin typeface="Arial" panose="020B0604020202020204" pitchFamily="34" charset="0"/>
                  <a:cs typeface="Arial" panose="020B0604020202020204" pitchFamily="34" charset="0"/>
                </a:rPr>
                <a:t>All correspondences on </a:t>
              </a:r>
              <a:r>
                <a:rPr lang="en-AU" sz="2400" dirty="0" err="1" smtClean="0">
                  <a:solidFill>
                    <a:schemeClr val="accent4"/>
                  </a:solidFill>
                  <a:latin typeface="Arial" panose="020B0604020202020204" pitchFamily="34" charset="0"/>
                  <a:cs typeface="Arial" panose="020B0604020202020204" pitchFamily="34" charset="0"/>
                </a:rPr>
                <a:t>data.gov.au</a:t>
              </a:r>
              <a:endParaRPr lang="en-AU" sz="2400" dirty="0">
                <a:solidFill>
                  <a:schemeClr val="accent4"/>
                </a:solidFill>
              </a:endParaRPr>
            </a:p>
          </p:txBody>
        </p:sp>
        <p:sp>
          <p:nvSpPr>
            <p:cNvPr id="4" name="Rectangle 3"/>
            <p:cNvSpPr/>
            <p:nvPr/>
          </p:nvSpPr>
          <p:spPr>
            <a:xfrm>
              <a:off x="3296278" y="1622208"/>
              <a:ext cx="2595647" cy="369332"/>
            </a:xfrm>
            <a:prstGeom prst="rect">
              <a:avLst/>
            </a:prstGeom>
          </p:spPr>
          <p:txBody>
            <a:bodyPr wrap="none">
              <a:spAutoFit/>
            </a:bodyPr>
            <a:lstStyle/>
            <a:p>
              <a:pPr algn="ctr">
                <a:spcAft>
                  <a:spcPts val="2400"/>
                </a:spcAft>
              </a:pPr>
              <a:r>
                <a:rPr lang="en-AU" dirty="0" smtClean="0">
                  <a:solidFill>
                    <a:schemeClr val="tx1">
                      <a:lumMod val="50000"/>
                      <a:lumOff val="50000"/>
                    </a:schemeClr>
                  </a:solidFill>
                  <a:latin typeface="Arial" panose="020B0604020202020204" pitchFamily="34" charset="0"/>
                  <a:cs typeface="Arial" panose="020B0604020202020204" pitchFamily="34" charset="0"/>
                </a:rPr>
                <a:t>(</a:t>
              </a:r>
              <a:r>
                <a:rPr lang="en-AU" dirty="0" err="1" smtClean="0">
                  <a:solidFill>
                    <a:schemeClr val="tx1">
                      <a:lumMod val="50000"/>
                      <a:lumOff val="50000"/>
                    </a:schemeClr>
                  </a:solidFill>
                  <a:latin typeface="Arial" panose="020B0604020202020204" pitchFamily="34" charset="0"/>
                  <a:cs typeface="Arial" panose="020B0604020202020204" pitchFamily="34" charset="0"/>
                </a:rPr>
                <a:t>Seach</a:t>
              </a:r>
              <a:r>
                <a:rPr lang="en-AU" dirty="0" smtClean="0">
                  <a:solidFill>
                    <a:schemeClr val="tx1">
                      <a:lumMod val="50000"/>
                      <a:lumOff val="50000"/>
                    </a:schemeClr>
                  </a:solidFill>
                  <a:latin typeface="Arial" panose="020B0604020202020204" pitchFamily="34" charset="0"/>
                  <a:cs typeface="Arial" panose="020B0604020202020204" pitchFamily="34" charset="0"/>
                </a:rPr>
                <a:t> for </a:t>
              </a:r>
              <a:r>
                <a:rPr lang="en-AU" dirty="0" err="1" smtClean="0">
                  <a:solidFill>
                    <a:schemeClr val="tx1">
                      <a:lumMod val="50000"/>
                      <a:lumOff val="50000"/>
                    </a:schemeClr>
                  </a:solidFill>
                  <a:latin typeface="Arial" panose="020B0604020202020204" pitchFamily="34" charset="0"/>
                  <a:cs typeface="Arial" panose="020B0604020202020204" pitchFamily="34" charset="0"/>
                </a:rPr>
                <a:t>ASGS</a:t>
              </a:r>
              <a:r>
                <a:rPr lang="en-AU" dirty="0" smtClean="0">
                  <a:solidFill>
                    <a:schemeClr val="tx1">
                      <a:lumMod val="50000"/>
                      <a:lumOff val="50000"/>
                    </a:schemeClr>
                  </a:solidFill>
                  <a:latin typeface="Arial" panose="020B0604020202020204" pitchFamily="34" charset="0"/>
                  <a:cs typeface="Arial" panose="020B0604020202020204" pitchFamily="34" charset="0"/>
                </a:rPr>
                <a:t> 2016)</a:t>
              </a:r>
              <a:endParaRPr lang="en-AU" sz="2000" dirty="0">
                <a:solidFill>
                  <a:schemeClr val="tx1">
                    <a:lumMod val="50000"/>
                    <a:lumOff val="50000"/>
                  </a:schemeClr>
                </a:solidFill>
                <a:latin typeface="Arial" panose="020B0604020202020204" pitchFamily="34" charset="0"/>
                <a:cs typeface="Arial" panose="020B0604020202020204" pitchFamily="34" charset="0"/>
              </a:endParaRPr>
            </a:p>
          </p:txBody>
        </p:sp>
      </p:grpSp>
      <p:sp>
        <p:nvSpPr>
          <p:cNvPr id="9" name="Rectangle 8"/>
          <p:cNvSpPr/>
          <p:nvPr/>
        </p:nvSpPr>
        <p:spPr>
          <a:xfrm>
            <a:off x="2302321" y="1934953"/>
            <a:ext cx="4421788" cy="523220"/>
          </a:xfrm>
          <a:prstGeom prst="rect">
            <a:avLst/>
          </a:prstGeom>
        </p:spPr>
        <p:txBody>
          <a:bodyPr wrap="none">
            <a:spAutoFit/>
          </a:bodyPr>
          <a:lstStyle/>
          <a:p>
            <a:r>
              <a:rPr lang="en-AU" sz="2800" b="1" dirty="0">
                <a:solidFill>
                  <a:schemeClr val="tx1">
                    <a:lumMod val="75000"/>
                    <a:lumOff val="25000"/>
                  </a:schemeClr>
                </a:solidFill>
              </a:rPr>
              <a:t>CG_SA2_2016_RA_2016.xlsx</a:t>
            </a:r>
          </a:p>
        </p:txBody>
      </p:sp>
      <p:sp>
        <p:nvSpPr>
          <p:cNvPr id="11" name="Rectangle 10"/>
          <p:cNvSpPr/>
          <p:nvPr/>
        </p:nvSpPr>
        <p:spPr>
          <a:xfrm>
            <a:off x="600685" y="1223947"/>
            <a:ext cx="1877437" cy="369332"/>
          </a:xfrm>
          <a:prstGeom prst="rect">
            <a:avLst/>
          </a:prstGeom>
        </p:spPr>
        <p:txBody>
          <a:bodyPr wrap="none">
            <a:spAutoFit/>
          </a:bodyPr>
          <a:lstStyle/>
          <a:p>
            <a:r>
              <a:rPr lang="en-AU" dirty="0" smtClean="0">
                <a:solidFill>
                  <a:schemeClr val="tx1">
                    <a:lumMod val="75000"/>
                    <a:lumOff val="25000"/>
                  </a:schemeClr>
                </a:solidFill>
                <a:latin typeface="Arial" panose="020B0604020202020204" pitchFamily="34" charset="0"/>
                <a:cs typeface="Arial" panose="020B0604020202020204" pitchFamily="34" charset="0"/>
              </a:rPr>
              <a:t>From geography</a:t>
            </a:r>
            <a:endParaRPr lang="en-AU" dirty="0"/>
          </a:p>
        </p:txBody>
      </p:sp>
      <p:sp>
        <p:nvSpPr>
          <p:cNvPr id="12" name="Rectangle 11"/>
          <p:cNvSpPr/>
          <p:nvPr/>
        </p:nvSpPr>
        <p:spPr>
          <a:xfrm>
            <a:off x="6647802" y="2799847"/>
            <a:ext cx="1582549" cy="369332"/>
          </a:xfrm>
          <a:prstGeom prst="rect">
            <a:avLst/>
          </a:prstGeom>
        </p:spPr>
        <p:txBody>
          <a:bodyPr wrap="none">
            <a:spAutoFit/>
          </a:bodyPr>
          <a:lstStyle/>
          <a:p>
            <a:r>
              <a:rPr lang="en-AU" dirty="0" smtClean="0">
                <a:solidFill>
                  <a:schemeClr val="tx1">
                    <a:lumMod val="75000"/>
                    <a:lumOff val="25000"/>
                  </a:schemeClr>
                </a:solidFill>
                <a:latin typeface="Arial" panose="020B0604020202020204" pitchFamily="34" charset="0"/>
                <a:cs typeface="Arial" panose="020B0604020202020204" pitchFamily="34" charset="0"/>
              </a:rPr>
              <a:t>To geography</a:t>
            </a:r>
            <a:endParaRPr lang="en-AU" dirty="0"/>
          </a:p>
        </p:txBody>
      </p:sp>
      <p:cxnSp>
        <p:nvCxnSpPr>
          <p:cNvPr id="14" name="Elbow Connector 13"/>
          <p:cNvCxnSpPr>
            <a:stCxn id="11" idx="3"/>
            <a:endCxn id="10" idx="0"/>
          </p:cNvCxnSpPr>
          <p:nvPr/>
        </p:nvCxnSpPr>
        <p:spPr>
          <a:xfrm>
            <a:off x="2478122" y="1408613"/>
            <a:ext cx="1219734" cy="569712"/>
          </a:xfrm>
          <a:prstGeom prst="bentConnector2">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6" name="Elbow Connector 15"/>
          <p:cNvCxnSpPr>
            <a:stCxn id="15" idx="2"/>
            <a:endCxn id="12" idx="1"/>
          </p:cNvCxnSpPr>
          <p:nvPr/>
        </p:nvCxnSpPr>
        <p:spPr>
          <a:xfrm rot="16200000" flipH="1">
            <a:off x="5667219" y="2003930"/>
            <a:ext cx="588416" cy="1372749"/>
          </a:xfrm>
          <a:prstGeom prst="bentConnector2">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955706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F5F6F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74633" y="112066"/>
            <a:ext cx="4132863" cy="461665"/>
          </a:xfrm>
        </p:spPr>
        <p:txBody>
          <a:bodyPr/>
          <a:lstStyle/>
          <a:p>
            <a:r>
              <a:rPr lang="en-US" dirty="0">
                <a:solidFill>
                  <a:schemeClr val="tx1">
                    <a:lumMod val="50000"/>
                    <a:lumOff val="50000"/>
                  </a:schemeClr>
                </a:solidFill>
              </a:rPr>
              <a:t>Bonus </a:t>
            </a:r>
            <a:r>
              <a:rPr lang="en-US">
                <a:solidFill>
                  <a:schemeClr val="tx1">
                    <a:lumMod val="50000"/>
                    <a:lumOff val="50000"/>
                  </a:schemeClr>
                </a:solidFill>
              </a:rPr>
              <a:t>content </a:t>
            </a:r>
            <a:r>
              <a:rPr lang="en-US"/>
              <a:t>Other </a:t>
            </a:r>
            <a:r>
              <a:rPr lang="en-US" smtClean="0"/>
              <a:t>maps</a:t>
            </a:r>
            <a:endParaRPr lang="en-AU" dirty="0"/>
          </a:p>
        </p:txBody>
      </p:sp>
      <p:sp>
        <p:nvSpPr>
          <p:cNvPr id="8" name="Text Placeholder 7"/>
          <p:cNvSpPr>
            <a:spLocks noGrp="1"/>
          </p:cNvSpPr>
          <p:nvPr>
            <p:ph type="body" sz="quarter" idx="14"/>
          </p:nvPr>
        </p:nvSpPr>
        <p:spPr>
          <a:xfrm>
            <a:off x="6551662" y="4677219"/>
            <a:ext cx="1435358" cy="397201"/>
          </a:xfrm>
        </p:spPr>
        <p:txBody>
          <a:bodyPr/>
          <a:lstStyle/>
          <a:p>
            <a:r>
              <a:rPr lang="en-AU" dirty="0" smtClean="0"/>
              <a:t>Bonus content</a:t>
            </a:r>
            <a:endParaRPr lang="en-AU" dirty="0"/>
          </a:p>
        </p:txBody>
      </p:sp>
      <p:sp>
        <p:nvSpPr>
          <p:cNvPr id="5" name="Slide Number Placeholder 4"/>
          <p:cNvSpPr>
            <a:spLocks noGrp="1"/>
          </p:cNvSpPr>
          <p:nvPr>
            <p:ph type="sldNum" sz="quarter" idx="4"/>
          </p:nvPr>
        </p:nvSpPr>
        <p:spPr/>
        <p:txBody>
          <a:bodyPr/>
          <a:lstStyle/>
          <a:p>
            <a:fld id="{8A657B52-D046-4802-A3DE-55E7ED70298C}" type="slidenum">
              <a:rPr lang="en-AU" smtClean="0"/>
              <a:pPr/>
              <a:t>41</a:t>
            </a:fld>
            <a:endParaRPr lang="en-AU" dirty="0"/>
          </a:p>
        </p:txBody>
      </p:sp>
      <p:sp>
        <p:nvSpPr>
          <p:cNvPr id="3" name="Rectangle 5"/>
          <p:cNvSpPr/>
          <p:nvPr/>
        </p:nvSpPr>
        <p:spPr>
          <a:xfrm>
            <a:off x="2954512" y="4132684"/>
            <a:ext cx="3271858" cy="461665"/>
          </a:xfrm>
          <a:prstGeom prst="rect">
            <a:avLst/>
          </a:prstGeom>
        </p:spPr>
        <p:txBody>
          <a:bodyPr wrap="none">
            <a:spAutoFit/>
          </a:bodyPr>
          <a:lstStyle/>
          <a:p>
            <a:pPr algn="ctr"/>
            <a:r>
              <a:rPr lang="en-AU" sz="2400" dirty="0" err="1" smtClean="0">
                <a:solidFill>
                  <a:schemeClr val="tx1">
                    <a:lumMod val="75000"/>
                    <a:lumOff val="25000"/>
                  </a:schemeClr>
                </a:solidFill>
                <a:latin typeface="Arial" panose="020B0604020202020204" pitchFamily="34" charset="0"/>
                <a:cs typeface="Arial" panose="020B0604020202020204" pitchFamily="34" charset="0"/>
              </a:rPr>
              <a:t>Tilegram</a:t>
            </a:r>
            <a:r>
              <a:rPr lang="en-AU" sz="2400" dirty="0" smtClean="0">
                <a:solidFill>
                  <a:schemeClr val="tx1">
                    <a:lumMod val="75000"/>
                    <a:lumOff val="25000"/>
                  </a:schemeClr>
                </a:solidFill>
                <a:latin typeface="Arial" panose="020B0604020202020204" pitchFamily="34" charset="0"/>
                <a:cs typeface="Arial" panose="020B0604020202020204" pitchFamily="34" charset="0"/>
              </a:rPr>
              <a:t> </a:t>
            </a:r>
            <a:r>
              <a:rPr lang="en-AU" sz="2400" dirty="0">
                <a:solidFill>
                  <a:schemeClr val="tx1">
                    <a:lumMod val="75000"/>
                    <a:lumOff val="25000"/>
                  </a:schemeClr>
                </a:solidFill>
                <a:latin typeface="Arial" panose="020B0604020202020204" pitchFamily="34" charset="0"/>
                <a:cs typeface="Arial" panose="020B0604020202020204" pitchFamily="34" charset="0"/>
              </a:rPr>
              <a:t>/ </a:t>
            </a:r>
            <a:r>
              <a:rPr lang="en-AU" sz="2400" dirty="0" err="1">
                <a:solidFill>
                  <a:schemeClr val="tx1">
                    <a:lumMod val="75000"/>
                    <a:lumOff val="25000"/>
                  </a:schemeClr>
                </a:solidFill>
                <a:latin typeface="Arial" panose="020B0604020202020204" pitchFamily="34" charset="0"/>
                <a:cs typeface="Arial" panose="020B0604020202020204" pitchFamily="34" charset="0"/>
              </a:rPr>
              <a:t>Hexbin</a:t>
            </a:r>
            <a:r>
              <a:rPr lang="en-AU" sz="2400" dirty="0">
                <a:solidFill>
                  <a:schemeClr val="tx1">
                    <a:lumMod val="75000"/>
                    <a:lumOff val="25000"/>
                  </a:schemeClr>
                </a:solidFill>
                <a:latin typeface="Arial" panose="020B0604020202020204" pitchFamily="34" charset="0"/>
                <a:cs typeface="Arial" panose="020B0604020202020204" pitchFamily="34" charset="0"/>
              </a:rPr>
              <a:t> map</a:t>
            </a:r>
          </a:p>
        </p:txBody>
      </p:sp>
      <p:pic>
        <p:nvPicPr>
          <p:cNvPr id="1026" name="Picture 2" descr="https://www.r-graph-gallery.com/328-hexbin-map-of-the-usa_files/figure-html/thecode5-1.png"/>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1898297" y="902898"/>
            <a:ext cx="5218397" cy="29819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861689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5143500"/>
          </a:xfrm>
          <a:prstGeom prst="rect">
            <a:avLst/>
          </a:prstGeom>
          <a:gradFill>
            <a:gsLst>
              <a:gs pos="0">
                <a:srgbClr val="2F3A49"/>
              </a:gs>
              <a:gs pos="100000">
                <a:srgbClr val="191311"/>
              </a:gs>
            </a:gsLst>
            <a:lin ang="20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 name="Text Placeholder 7"/>
          <p:cNvSpPr>
            <a:spLocks noGrp="1"/>
          </p:cNvSpPr>
          <p:nvPr>
            <p:ph type="body" sz="quarter" idx="14"/>
          </p:nvPr>
        </p:nvSpPr>
        <p:spPr>
          <a:xfrm>
            <a:off x="6182972" y="4686306"/>
            <a:ext cx="1804048" cy="379026"/>
          </a:xfrm>
        </p:spPr>
        <p:txBody>
          <a:bodyPr/>
          <a:lstStyle/>
          <a:p>
            <a:r>
              <a:rPr lang="en-AU" dirty="0"/>
              <a:t>Better maps with R</a:t>
            </a:r>
          </a:p>
        </p:txBody>
      </p:sp>
      <p:sp>
        <p:nvSpPr>
          <p:cNvPr id="5" name="Slide Number Placeholder 4"/>
          <p:cNvSpPr>
            <a:spLocks noGrp="1"/>
          </p:cNvSpPr>
          <p:nvPr>
            <p:ph type="sldNum" sz="quarter" idx="4"/>
          </p:nvPr>
        </p:nvSpPr>
        <p:spPr/>
        <p:txBody>
          <a:bodyPr/>
          <a:lstStyle/>
          <a:p>
            <a:fld id="{8A657B52-D046-4802-A3DE-55E7ED70298C}" type="slidenum">
              <a:rPr lang="en-AU" smtClean="0"/>
              <a:pPr/>
              <a:t>5</a:t>
            </a:fld>
            <a:endParaRPr lang="en-AU" dirty="0"/>
          </a:p>
        </p:txBody>
      </p:sp>
      <p:pic>
        <p:nvPicPr>
          <p:cNvPr id="1026" name="Picture 2" descr="https://www.snopes.com/tachyon/2019/10/trump-map-impeach-this-snopes-e1570043112621.jpg?resize=865,452&amp;quality=65"/>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171078" y="678611"/>
            <a:ext cx="6860662" cy="3584994"/>
          </a:xfrm>
          <a:prstGeom prst="rect">
            <a:avLst/>
          </a:prstGeom>
          <a:noFill/>
        </p:spPr>
      </p:pic>
    </p:spTree>
    <p:extLst>
      <p:ext uri="{BB962C8B-B14F-4D97-AF65-F5344CB8AC3E}">
        <p14:creationId xmlns:p14="http://schemas.microsoft.com/office/powerpoint/2010/main" val="73712972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DFBFC"/>
        </a:solidFill>
        <a:effectLst/>
      </p:bgPr>
    </p:bg>
    <p:spTree>
      <p:nvGrpSpPr>
        <p:cNvPr id="1" name=""/>
        <p:cNvGrpSpPr/>
        <p:nvPr/>
      </p:nvGrpSpPr>
      <p:grpSpPr>
        <a:xfrm>
          <a:off x="0" y="0"/>
          <a:ext cx="0" cy="0"/>
          <a:chOff x="0" y="0"/>
          <a:chExt cx="0" cy="0"/>
        </a:xfrm>
      </p:grpSpPr>
      <p:sp>
        <p:nvSpPr>
          <p:cNvPr id="8" name="Text Placeholder 7"/>
          <p:cNvSpPr>
            <a:spLocks noGrp="1"/>
          </p:cNvSpPr>
          <p:nvPr>
            <p:ph type="body" sz="quarter" idx="14"/>
          </p:nvPr>
        </p:nvSpPr>
        <p:spPr>
          <a:xfrm>
            <a:off x="6182972" y="4686306"/>
            <a:ext cx="1804048" cy="379026"/>
          </a:xfrm>
        </p:spPr>
        <p:txBody>
          <a:bodyPr/>
          <a:lstStyle/>
          <a:p>
            <a:r>
              <a:rPr lang="en-AU" dirty="0"/>
              <a:t>Better maps with R</a:t>
            </a:r>
          </a:p>
        </p:txBody>
      </p:sp>
      <p:sp>
        <p:nvSpPr>
          <p:cNvPr id="5" name="Slide Number Placeholder 4"/>
          <p:cNvSpPr>
            <a:spLocks noGrp="1"/>
          </p:cNvSpPr>
          <p:nvPr>
            <p:ph type="sldNum" sz="quarter" idx="4"/>
          </p:nvPr>
        </p:nvSpPr>
        <p:spPr/>
        <p:txBody>
          <a:bodyPr/>
          <a:lstStyle/>
          <a:p>
            <a:fld id="{8A657B52-D046-4802-A3DE-55E7ED70298C}" type="slidenum">
              <a:rPr lang="en-AU" smtClean="0"/>
              <a:pPr/>
              <a:t>6</a:t>
            </a:fld>
            <a:endParaRPr lang="en-AU" dirty="0"/>
          </a:p>
        </p:txBody>
      </p:sp>
      <p:pic>
        <p:nvPicPr>
          <p:cNvPr id="2050" name="Picture 2" descr="https://s3files.core77.com/blog/images/960537_81_90771_DrdO3qFgW.gif"/>
          <p:cNvPicPr>
            <a:picLocks noChangeAspect="1" noChangeArrowheads="1" noCrop="1"/>
          </p:cNvPicPr>
          <p:nvPr/>
        </p:nvPicPr>
        <p:blipFill>
          <a:blip r:embed="rId3">
            <a:extLst>
              <a:ext uri="{28A0092B-C50C-407E-A947-70E740481C1C}">
                <a14:useLocalDpi xmlns:a14="http://schemas.microsoft.com/office/drawing/2010/main"/>
              </a:ext>
            </a:extLst>
          </a:blip>
          <a:srcRect/>
          <a:stretch>
            <a:fillRect/>
          </a:stretch>
        </p:blipFill>
        <p:spPr bwMode="auto">
          <a:xfrm>
            <a:off x="1574783" y="652702"/>
            <a:ext cx="5715000" cy="36004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271713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DFBFC"/>
        </a:solidFill>
        <a:effectLst/>
      </p:bgPr>
    </p:bg>
    <p:spTree>
      <p:nvGrpSpPr>
        <p:cNvPr id="1" name=""/>
        <p:cNvGrpSpPr/>
        <p:nvPr/>
      </p:nvGrpSpPr>
      <p:grpSpPr>
        <a:xfrm>
          <a:off x="0" y="0"/>
          <a:ext cx="0" cy="0"/>
          <a:chOff x="0" y="0"/>
          <a:chExt cx="0" cy="0"/>
        </a:xfrm>
      </p:grpSpPr>
      <p:sp>
        <p:nvSpPr>
          <p:cNvPr id="8" name="Text Placeholder 7"/>
          <p:cNvSpPr>
            <a:spLocks noGrp="1"/>
          </p:cNvSpPr>
          <p:nvPr>
            <p:ph type="body" sz="quarter" idx="14"/>
          </p:nvPr>
        </p:nvSpPr>
        <p:spPr>
          <a:xfrm>
            <a:off x="6182972" y="4686306"/>
            <a:ext cx="1804048" cy="379026"/>
          </a:xfrm>
        </p:spPr>
        <p:txBody>
          <a:bodyPr/>
          <a:lstStyle/>
          <a:p>
            <a:r>
              <a:rPr lang="en-AU" dirty="0"/>
              <a:t>Better maps with R</a:t>
            </a:r>
          </a:p>
        </p:txBody>
      </p:sp>
      <p:sp>
        <p:nvSpPr>
          <p:cNvPr id="5" name="Slide Number Placeholder 4"/>
          <p:cNvSpPr>
            <a:spLocks noGrp="1"/>
          </p:cNvSpPr>
          <p:nvPr>
            <p:ph type="sldNum" sz="quarter" idx="4"/>
          </p:nvPr>
        </p:nvSpPr>
        <p:spPr/>
        <p:txBody>
          <a:bodyPr/>
          <a:lstStyle/>
          <a:p>
            <a:fld id="{8A657B52-D046-4802-A3DE-55E7ED70298C}" type="slidenum">
              <a:rPr lang="en-AU" smtClean="0"/>
              <a:pPr/>
              <a:t>7</a:t>
            </a:fld>
            <a:endParaRPr lang="en-AU" dirty="0"/>
          </a:p>
        </p:txBody>
      </p:sp>
      <p:pic>
        <p:nvPicPr>
          <p:cNvPr id="6" name="Picture 5"/>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574783" y="652703"/>
            <a:ext cx="5715000" cy="3600450"/>
          </a:xfrm>
          <a:prstGeom prst="rect">
            <a:avLst/>
          </a:prstGeom>
        </p:spPr>
      </p:pic>
    </p:spTree>
    <p:extLst>
      <p:ext uri="{BB962C8B-B14F-4D97-AF65-F5344CB8AC3E}">
        <p14:creationId xmlns:p14="http://schemas.microsoft.com/office/powerpoint/2010/main" val="358032358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4633" y="112066"/>
            <a:ext cx="3180101" cy="461665"/>
          </a:xfrm>
        </p:spPr>
        <p:txBody>
          <a:bodyPr/>
          <a:lstStyle/>
          <a:p>
            <a:r>
              <a:rPr lang="en-US"/>
              <a:t>Today’s </a:t>
            </a:r>
            <a:r>
              <a:rPr lang="en-US" smtClean="0"/>
              <a:t>masterclass</a:t>
            </a:r>
            <a:endParaRPr lang="en-AU" dirty="0"/>
          </a:p>
        </p:txBody>
      </p:sp>
      <p:sp>
        <p:nvSpPr>
          <p:cNvPr id="8" name="Text Placeholder 7"/>
          <p:cNvSpPr>
            <a:spLocks noGrp="1"/>
          </p:cNvSpPr>
          <p:nvPr>
            <p:ph type="body" sz="quarter" idx="14"/>
          </p:nvPr>
        </p:nvSpPr>
        <p:spPr>
          <a:xfrm>
            <a:off x="6182973" y="4677219"/>
            <a:ext cx="1804047" cy="397201"/>
          </a:xfrm>
        </p:spPr>
        <p:txBody>
          <a:bodyPr/>
          <a:lstStyle/>
          <a:p>
            <a:r>
              <a:rPr lang="en-AU" dirty="0"/>
              <a:t>Better</a:t>
            </a:r>
            <a:r>
              <a:rPr lang="en-AU"/>
              <a:t> maps with </a:t>
            </a:r>
            <a:r>
              <a:rPr lang="en-AU" smtClean="0"/>
              <a:t>R</a:t>
            </a:r>
            <a:endParaRPr lang="en-AU" dirty="0"/>
          </a:p>
        </p:txBody>
      </p:sp>
      <p:sp>
        <p:nvSpPr>
          <p:cNvPr id="5" name="Slide Number Placeholder 4"/>
          <p:cNvSpPr>
            <a:spLocks noGrp="1"/>
          </p:cNvSpPr>
          <p:nvPr>
            <p:ph type="sldNum" sz="quarter" idx="4"/>
          </p:nvPr>
        </p:nvSpPr>
        <p:spPr/>
        <p:txBody>
          <a:bodyPr/>
          <a:lstStyle/>
          <a:p>
            <a:fld id="{8A657B52-D046-4802-A3DE-55E7ED70298C}" type="slidenum">
              <a:rPr lang="en-AU" smtClean="0"/>
              <a:pPr/>
              <a:t>8</a:t>
            </a:fld>
            <a:endParaRPr lang="en-AU" dirty="0"/>
          </a:p>
        </p:txBody>
      </p:sp>
      <p:sp>
        <p:nvSpPr>
          <p:cNvPr id="6" name="TextBox 5"/>
          <p:cNvSpPr txBox="1"/>
          <p:nvPr/>
        </p:nvSpPr>
        <p:spPr>
          <a:xfrm>
            <a:off x="1964683" y="1743450"/>
            <a:ext cx="5767375" cy="1215717"/>
          </a:xfrm>
          <a:prstGeom prst="rect">
            <a:avLst/>
          </a:prstGeom>
          <a:noFill/>
        </p:spPr>
        <p:txBody>
          <a:bodyPr wrap="square" rtlCol="0">
            <a:spAutoFit/>
          </a:bodyPr>
          <a:lstStyle/>
          <a:p>
            <a:pPr>
              <a:spcAft>
                <a:spcPts val="600"/>
              </a:spcAft>
            </a:pPr>
            <a:r>
              <a:rPr lang="en-AU" sz="2800" b="1" dirty="0" smtClean="0">
                <a:solidFill>
                  <a:schemeClr val="tx1">
                    <a:lumMod val="75000"/>
                    <a:lumOff val="25000"/>
                  </a:schemeClr>
                </a:solidFill>
                <a:latin typeface="Arial" panose="020B0604020202020204" pitchFamily="34" charset="0"/>
                <a:cs typeface="Arial" panose="020B0604020202020204" pitchFamily="34" charset="0"/>
              </a:rPr>
              <a:t>Objective</a:t>
            </a:r>
            <a:endParaRPr lang="en-AU" sz="2800" dirty="0" smtClean="0">
              <a:solidFill>
                <a:schemeClr val="tx1">
                  <a:lumMod val="75000"/>
                  <a:lumOff val="25000"/>
                </a:schemeClr>
              </a:solidFill>
              <a:latin typeface="Arial" panose="020B0604020202020204" pitchFamily="34" charset="0"/>
              <a:cs typeface="Arial" panose="020B0604020202020204" pitchFamily="34" charset="0"/>
            </a:endParaRPr>
          </a:p>
          <a:p>
            <a:r>
              <a:rPr lang="en-AU" sz="2000" dirty="0" smtClean="0">
                <a:solidFill>
                  <a:schemeClr val="tx1">
                    <a:lumMod val="75000"/>
                    <a:lumOff val="25000"/>
                  </a:schemeClr>
                </a:solidFill>
                <a:latin typeface="Arial" panose="020B0604020202020204" pitchFamily="34" charset="0"/>
                <a:cs typeface="Arial" panose="020B0604020202020204" pitchFamily="34" charset="0"/>
              </a:rPr>
              <a:t>Produce </a:t>
            </a:r>
            <a:r>
              <a:rPr lang="en-AU" sz="2000" dirty="0" smtClean="0">
                <a:solidFill>
                  <a:schemeClr val="accent4"/>
                </a:solidFill>
                <a:latin typeface="Arial" panose="020B0604020202020204" pitchFamily="34" charset="0"/>
                <a:cs typeface="Arial" panose="020B0604020202020204" pitchFamily="34" charset="0"/>
              </a:rPr>
              <a:t>publication ready</a:t>
            </a:r>
            <a:r>
              <a:rPr lang="en-AU" sz="2000" dirty="0">
                <a:solidFill>
                  <a:schemeClr val="tx1">
                    <a:lumMod val="75000"/>
                    <a:lumOff val="25000"/>
                  </a:schemeClr>
                </a:solidFill>
                <a:latin typeface="Arial" panose="020B0604020202020204" pitchFamily="34" charset="0"/>
                <a:cs typeface="Arial" panose="020B0604020202020204" pitchFamily="34" charset="0"/>
              </a:rPr>
              <a:t> </a:t>
            </a:r>
            <a:r>
              <a:rPr lang="en-AU" sz="2000" dirty="0" smtClean="0">
                <a:solidFill>
                  <a:schemeClr val="tx1">
                    <a:lumMod val="75000"/>
                    <a:lumOff val="25000"/>
                  </a:schemeClr>
                </a:solidFill>
                <a:latin typeface="Arial" panose="020B0604020202020204" pitchFamily="34" charset="0"/>
                <a:cs typeface="Arial" panose="020B0604020202020204" pitchFamily="34" charset="0"/>
              </a:rPr>
              <a:t>&amp; </a:t>
            </a:r>
            <a:r>
              <a:rPr lang="en-AU" sz="2000" dirty="0" smtClean="0">
                <a:solidFill>
                  <a:schemeClr val="accent4"/>
                </a:solidFill>
                <a:latin typeface="Arial" panose="020B0604020202020204" pitchFamily="34" charset="0"/>
                <a:cs typeface="Arial" panose="020B0604020202020204" pitchFamily="34" charset="0"/>
              </a:rPr>
              <a:t>unbiased</a:t>
            </a:r>
            <a:r>
              <a:rPr lang="en-AU" sz="2000" dirty="0" smtClean="0">
                <a:solidFill>
                  <a:schemeClr val="tx1">
                    <a:lumMod val="75000"/>
                    <a:lumOff val="25000"/>
                  </a:schemeClr>
                </a:solidFill>
                <a:latin typeface="Arial" panose="020B0604020202020204" pitchFamily="34" charset="0"/>
                <a:cs typeface="Arial" panose="020B0604020202020204" pitchFamily="34" charset="0"/>
              </a:rPr>
              <a:t> maps </a:t>
            </a:r>
            <a:r>
              <a:rPr lang="en-AU" sz="2000" dirty="0">
                <a:solidFill>
                  <a:schemeClr val="tx1">
                    <a:lumMod val="75000"/>
                    <a:lumOff val="25000"/>
                  </a:schemeClr>
                </a:solidFill>
                <a:latin typeface="Arial" panose="020B0604020202020204" pitchFamily="34" charset="0"/>
                <a:cs typeface="Arial" panose="020B0604020202020204" pitchFamily="34" charset="0"/>
              </a:rPr>
              <a:t>using ABS Socio-Economic Indexes for </a:t>
            </a:r>
            <a:r>
              <a:rPr lang="en-AU" sz="2000" dirty="0" smtClean="0">
                <a:solidFill>
                  <a:schemeClr val="tx1">
                    <a:lumMod val="75000"/>
                    <a:lumOff val="25000"/>
                  </a:schemeClr>
                </a:solidFill>
                <a:latin typeface="Arial" panose="020B0604020202020204" pitchFamily="34" charset="0"/>
                <a:cs typeface="Arial" panose="020B0604020202020204" pitchFamily="34" charset="0"/>
              </a:rPr>
              <a:t>Areas</a:t>
            </a:r>
            <a:endParaRPr lang="en-AU" sz="2000" dirty="0">
              <a:solidFill>
                <a:schemeClr val="tx1">
                  <a:lumMod val="75000"/>
                  <a:lumOff val="2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9022362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4633" y="112066"/>
            <a:ext cx="3180101" cy="461665"/>
          </a:xfrm>
        </p:spPr>
        <p:txBody>
          <a:bodyPr/>
          <a:lstStyle/>
          <a:p>
            <a:r>
              <a:rPr lang="en-US" dirty="0" smtClean="0"/>
              <a:t>Today’s masterclass</a:t>
            </a:r>
            <a:endParaRPr lang="en-AU" dirty="0"/>
          </a:p>
        </p:txBody>
      </p:sp>
      <p:sp>
        <p:nvSpPr>
          <p:cNvPr id="8" name="Text Placeholder 7"/>
          <p:cNvSpPr>
            <a:spLocks noGrp="1"/>
          </p:cNvSpPr>
          <p:nvPr>
            <p:ph type="body" sz="quarter" idx="14"/>
          </p:nvPr>
        </p:nvSpPr>
        <p:spPr>
          <a:xfrm>
            <a:off x="6182973" y="4677219"/>
            <a:ext cx="1804047" cy="397201"/>
          </a:xfrm>
        </p:spPr>
        <p:txBody>
          <a:bodyPr/>
          <a:lstStyle/>
          <a:p>
            <a:r>
              <a:rPr lang="en-AU" dirty="0"/>
              <a:t>Better</a:t>
            </a:r>
            <a:r>
              <a:rPr lang="en-AU"/>
              <a:t> maps with </a:t>
            </a:r>
            <a:r>
              <a:rPr lang="en-AU" smtClean="0"/>
              <a:t>R</a:t>
            </a:r>
            <a:endParaRPr lang="en-AU" dirty="0"/>
          </a:p>
        </p:txBody>
      </p:sp>
      <p:sp>
        <p:nvSpPr>
          <p:cNvPr id="5" name="Slide Number Placeholder 4"/>
          <p:cNvSpPr>
            <a:spLocks noGrp="1"/>
          </p:cNvSpPr>
          <p:nvPr>
            <p:ph type="sldNum" sz="quarter" idx="4"/>
          </p:nvPr>
        </p:nvSpPr>
        <p:spPr/>
        <p:txBody>
          <a:bodyPr/>
          <a:lstStyle/>
          <a:p>
            <a:fld id="{8A657B52-D046-4802-A3DE-55E7ED70298C}" type="slidenum">
              <a:rPr lang="en-AU" smtClean="0"/>
              <a:pPr/>
              <a:t>9</a:t>
            </a:fld>
            <a:endParaRPr lang="en-AU" dirty="0"/>
          </a:p>
        </p:txBody>
      </p:sp>
      <p:sp>
        <p:nvSpPr>
          <p:cNvPr id="6" name="TextBox 5"/>
          <p:cNvSpPr txBox="1"/>
          <p:nvPr/>
        </p:nvSpPr>
        <p:spPr>
          <a:xfrm>
            <a:off x="1437516" y="1243118"/>
            <a:ext cx="6549504" cy="2754600"/>
          </a:xfrm>
          <a:prstGeom prst="rect">
            <a:avLst/>
          </a:prstGeom>
          <a:noFill/>
        </p:spPr>
        <p:txBody>
          <a:bodyPr wrap="square" rtlCol="0">
            <a:spAutoFit/>
          </a:bodyPr>
          <a:lstStyle/>
          <a:p>
            <a:pPr marL="514350" indent="-514350">
              <a:buFont typeface="+mj-lt"/>
              <a:buAutoNum type="arabicPeriod"/>
            </a:pPr>
            <a:r>
              <a:rPr lang="en-AU" sz="2800" dirty="0">
                <a:solidFill>
                  <a:schemeClr val="tx1">
                    <a:lumMod val="75000"/>
                    <a:lumOff val="25000"/>
                  </a:schemeClr>
                </a:solidFill>
                <a:latin typeface="Arial" panose="020B0604020202020204" pitchFamily="34" charset="0"/>
                <a:cs typeface="Arial" panose="020B0604020202020204" pitchFamily="34" charset="0"/>
              </a:rPr>
              <a:t>Good </a:t>
            </a:r>
            <a:r>
              <a:rPr lang="en-AU" sz="2800" dirty="0" smtClean="0">
                <a:solidFill>
                  <a:schemeClr val="tx1">
                    <a:lumMod val="75000"/>
                    <a:lumOff val="25000"/>
                  </a:schemeClr>
                </a:solidFill>
                <a:latin typeface="Arial" panose="020B0604020202020204" pitchFamily="34" charset="0"/>
                <a:cs typeface="Arial" panose="020B0604020202020204" pitchFamily="34" charset="0"/>
              </a:rPr>
              <a:t>map design</a:t>
            </a:r>
            <a:endParaRPr lang="en-AU" sz="2800" dirty="0">
              <a:solidFill>
                <a:schemeClr val="tx1">
                  <a:lumMod val="75000"/>
                  <a:lumOff val="25000"/>
                </a:schemeClr>
              </a:solidFill>
              <a:latin typeface="Arial" panose="020B0604020202020204" pitchFamily="34" charset="0"/>
              <a:cs typeface="Arial" panose="020B0604020202020204" pitchFamily="34" charset="0"/>
            </a:endParaRPr>
          </a:p>
          <a:p>
            <a:pPr marL="971550" lvl="1" indent="-514350">
              <a:spcBef>
                <a:spcPts val="600"/>
              </a:spcBef>
              <a:buFont typeface="+mj-lt"/>
              <a:buAutoNum type="alphaLcParenR"/>
            </a:pPr>
            <a:r>
              <a:rPr lang="en-AU" sz="2200" dirty="0">
                <a:solidFill>
                  <a:schemeClr val="tx1">
                    <a:lumMod val="75000"/>
                    <a:lumOff val="25000"/>
                  </a:schemeClr>
                </a:solidFill>
                <a:latin typeface="Arial" panose="020B0604020202020204" pitchFamily="34" charset="0"/>
                <a:cs typeface="Arial" panose="020B0604020202020204" pitchFamily="34" charset="0"/>
              </a:rPr>
              <a:t>Parsing data and </a:t>
            </a:r>
            <a:r>
              <a:rPr lang="en-AU" sz="2200" dirty="0" smtClean="0">
                <a:solidFill>
                  <a:schemeClr val="tx1">
                    <a:lumMod val="75000"/>
                    <a:lumOff val="25000"/>
                  </a:schemeClr>
                </a:solidFill>
                <a:latin typeface="Arial" panose="020B0604020202020204" pitchFamily="34" charset="0"/>
                <a:cs typeface="Arial" panose="020B0604020202020204" pitchFamily="34" charset="0"/>
              </a:rPr>
              <a:t>basic </a:t>
            </a:r>
            <a:r>
              <a:rPr lang="en-AU" sz="2200" dirty="0">
                <a:solidFill>
                  <a:schemeClr val="tx1">
                    <a:lumMod val="75000"/>
                    <a:lumOff val="25000"/>
                  </a:schemeClr>
                </a:solidFill>
                <a:latin typeface="Arial" panose="020B0604020202020204" pitchFamily="34" charset="0"/>
                <a:cs typeface="Arial" panose="020B0604020202020204" pitchFamily="34" charset="0"/>
              </a:rPr>
              <a:t>maps</a:t>
            </a:r>
          </a:p>
          <a:p>
            <a:pPr marL="971550" lvl="1" indent="-514350">
              <a:buFont typeface="+mj-lt"/>
              <a:buAutoNum type="alphaLcParenR"/>
            </a:pPr>
            <a:r>
              <a:rPr lang="en-AU" sz="2200" dirty="0">
                <a:solidFill>
                  <a:schemeClr val="tx1">
                    <a:lumMod val="75000"/>
                    <a:lumOff val="25000"/>
                  </a:schemeClr>
                </a:solidFill>
                <a:latin typeface="Arial" panose="020B0604020202020204" pitchFamily="34" charset="0"/>
                <a:cs typeface="Arial" panose="020B0604020202020204" pitchFamily="34" charset="0"/>
              </a:rPr>
              <a:t>Wrangling spatial data </a:t>
            </a:r>
          </a:p>
          <a:p>
            <a:pPr marL="514350" indent="-514350">
              <a:spcBef>
                <a:spcPts val="2400"/>
              </a:spcBef>
              <a:buFont typeface="+mj-lt"/>
              <a:buAutoNum type="arabicPeriod"/>
            </a:pPr>
            <a:r>
              <a:rPr lang="en-AU" sz="2800" dirty="0">
                <a:solidFill>
                  <a:schemeClr val="tx1">
                    <a:lumMod val="75000"/>
                    <a:lumOff val="25000"/>
                  </a:schemeClr>
                </a:solidFill>
                <a:latin typeface="Arial" panose="020B0604020202020204" pitchFamily="34" charset="0"/>
                <a:cs typeface="Arial" panose="020B0604020202020204" pitchFamily="34" charset="0"/>
              </a:rPr>
              <a:t>Representing </a:t>
            </a:r>
            <a:r>
              <a:rPr lang="en-AU" sz="2800" dirty="0" smtClean="0">
                <a:solidFill>
                  <a:schemeClr val="tx1">
                    <a:lumMod val="75000"/>
                    <a:lumOff val="25000"/>
                  </a:schemeClr>
                </a:solidFill>
                <a:latin typeface="Arial" panose="020B0604020202020204" pitchFamily="34" charset="0"/>
                <a:cs typeface="Arial" panose="020B0604020202020204" pitchFamily="34" charset="0"/>
              </a:rPr>
              <a:t>population</a:t>
            </a:r>
            <a:endParaRPr lang="en-AU" sz="2800" dirty="0">
              <a:solidFill>
                <a:schemeClr val="tx1">
                  <a:lumMod val="75000"/>
                  <a:lumOff val="25000"/>
                </a:schemeClr>
              </a:solidFill>
              <a:latin typeface="Arial" panose="020B0604020202020204" pitchFamily="34" charset="0"/>
              <a:cs typeface="Arial" panose="020B0604020202020204" pitchFamily="34" charset="0"/>
            </a:endParaRPr>
          </a:p>
          <a:p>
            <a:pPr marL="514350" indent="-514350">
              <a:spcBef>
                <a:spcPts val="2400"/>
              </a:spcBef>
              <a:buFont typeface="+mj-lt"/>
              <a:buAutoNum type="arabicPeriod"/>
            </a:pPr>
            <a:r>
              <a:rPr lang="en-AU" sz="2800" dirty="0">
                <a:solidFill>
                  <a:schemeClr val="tx1">
                    <a:lumMod val="75000"/>
                    <a:lumOff val="25000"/>
                  </a:schemeClr>
                </a:solidFill>
                <a:latin typeface="Arial" panose="020B0604020202020204" pitchFamily="34" charset="0"/>
                <a:cs typeface="Arial" panose="020B0604020202020204" pitchFamily="34" charset="0"/>
              </a:rPr>
              <a:t>Communication</a:t>
            </a:r>
            <a:r>
              <a:rPr lang="en-AU" dirty="0">
                <a:solidFill>
                  <a:schemeClr val="tx1">
                    <a:lumMod val="75000"/>
                    <a:lumOff val="25000"/>
                  </a:schemeClr>
                </a:solidFill>
                <a:latin typeface="Arial" panose="020B0604020202020204" pitchFamily="34" charset="0"/>
                <a:cs typeface="Arial" panose="020B0604020202020204" pitchFamily="34" charset="0"/>
              </a:rPr>
              <a:t> </a:t>
            </a:r>
            <a:endParaRPr lang="en-AU" sz="3600" dirty="0">
              <a:solidFill>
                <a:schemeClr val="tx1">
                  <a:lumMod val="75000"/>
                  <a:lumOff val="2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954792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PC colour themeNew">
      <a:dk1>
        <a:sysClr val="windowText" lastClr="000000"/>
      </a:dk1>
      <a:lt1>
        <a:sysClr val="window" lastClr="FFFFFF"/>
      </a:lt1>
      <a:dk2>
        <a:srgbClr val="66BCDB"/>
      </a:dk2>
      <a:lt2>
        <a:srgbClr val="265A9A"/>
      </a:lt2>
      <a:accent1>
        <a:srgbClr val="78A22F"/>
      </a:accent1>
      <a:accent2>
        <a:srgbClr val="4D7028"/>
      </a:accent2>
      <a:accent3>
        <a:srgbClr val="F4B123"/>
      </a:accent3>
      <a:accent4>
        <a:srgbClr val="F15A25"/>
      </a:accent4>
      <a:accent5>
        <a:srgbClr val="A52828"/>
      </a:accent5>
      <a:accent6>
        <a:srgbClr val="8956A3"/>
      </a:accent6>
      <a:hlink>
        <a:srgbClr val="000000"/>
      </a:hlink>
      <a:folHlink>
        <a:srgbClr val="BFBFB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resentation1" id="{07365238-E67E-4A6D-97CE-5E86F569BCFF}" vid="{4F871861-51B1-484E-AC3E-5A99AE10E18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item1.xml><?xml version="1.0" encoding="utf-8"?>
<?mso-contentType ?>
<SharedContentType xmlns="Microsoft.SharePoint.Taxonomy.ContentTypeSync" SourceId="70da5c63-8548-4ac8-9616-83b0f373280e" ContentTypeId="0x0101" PreviousValue="false"/>
</file>

<file path=customXml/item2.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Version=15.0.0.0,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Version=15.0.0.0,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Version=15.0.0.0,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Version=15.0.0.0, Culture=neutral, PublicKeyToken=71e9bce111e9429c</Assembly>
    <Class>Microsoft.Office.DocumentManagement.Internal.DocIdHandler</Class>
    <Data/>
    <Filter/>
  </Receiver>
</spe:Receivers>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p:properties xmlns:p="http://schemas.microsoft.com/office/2006/metadata/properties" xmlns:xsi="http://www.w3.org/2001/XMLSchema-instance" xmlns:pc="http://schemas.microsoft.com/office/infopath/2007/PartnerControls">
  <documentManagement>
    <TaxCatchAll xmlns="3f4bcce7-ac1a-4c9d-aa3e-7e77695652db"/>
    <_dlc_DocId xmlns="3f4bcce7-ac1a-4c9d-aa3e-7e77695652db">PCDOC-268622625-31</_dlc_DocId>
    <_dlc_DocIdUrl xmlns="3f4bcce7-ac1a-4c9d-aa3e-7e77695652db">
      <Url>http://inet.pc.gov.au/Rcommunity/_layouts/15/DocIdRedir.aspx?ID=PCDOC-268622625-31</Url>
      <Description>PCDOC-268622625-31</Description>
    </_dlc_DocIdUrl>
  </documentManagement>
</p:properties>
</file>

<file path=customXml/item5.xml><?xml version="1.0" encoding="utf-8"?>
<ct:contentTypeSchema xmlns:ct="http://schemas.microsoft.com/office/2006/metadata/contentType" xmlns:ma="http://schemas.microsoft.com/office/2006/metadata/properties/metaAttributes" ct:_="" ma:_="" ma:contentTypeName="Document" ma:contentTypeID="0x010100701B2D16A9BBEB409CA74343345D0595" ma:contentTypeVersion="13" ma:contentTypeDescription="Create a new document." ma:contentTypeScope="" ma:versionID="4b60086ebc99e3aff1246347b08c5ff2">
  <xsd:schema xmlns:xsd="http://www.w3.org/2001/XMLSchema" xmlns:xs="http://www.w3.org/2001/XMLSchema" xmlns:p="http://schemas.microsoft.com/office/2006/metadata/properties" xmlns:ns2="3f4bcce7-ac1a-4c9d-aa3e-7e77695652db" targetNamespace="http://schemas.microsoft.com/office/2006/metadata/properties" ma:root="true" ma:fieldsID="f146ecbf80eb4bba49b0296a4611e36e" ns2:_="">
    <xsd:import namespace="3f4bcce7-ac1a-4c9d-aa3e-7e77695652db"/>
    <xsd:element name="properties">
      <xsd:complexType>
        <xsd:sequence>
          <xsd:element name="documentManagement">
            <xsd:complexType>
              <xsd:all>
                <xsd:element ref="ns2:TaxCatchAll" minOccurs="0"/>
                <xsd:element ref="ns2:TaxCatchAllLabel" minOccurs="0"/>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f4bcce7-ac1a-4c9d-aa3e-7e77695652db" elementFormDefault="qualified">
    <xsd:import namespace="http://schemas.microsoft.com/office/2006/documentManagement/types"/>
    <xsd:import namespace="http://schemas.microsoft.com/office/infopath/2007/PartnerControls"/>
    <xsd:element name="TaxCatchAll" ma:index="8" nillable="true" ma:displayName="Taxonomy Catch All Column" ma:hidden="true" ma:list="{cc469927-f3de-4bce-906c-cafcd61f2a2b}" ma:internalName="TaxCatchAll" ma:showField="CatchAllData" ma:web="8044c801-d84b-4ee1-a77e-678f8dcdee17">
      <xsd:complexType>
        <xsd:complexContent>
          <xsd:extension base="dms:MultiChoiceLookup">
            <xsd:sequence>
              <xsd:element name="Value" type="dms:Lookup" maxOccurs="unbounded" minOccurs="0" nillable="true"/>
            </xsd:sequence>
          </xsd:extension>
        </xsd:complexContent>
      </xsd:complexType>
    </xsd:element>
    <xsd:element name="TaxCatchAllLabel" ma:index="9" nillable="true" ma:displayName="Taxonomy Catch All Column1" ma:hidden="true" ma:list="{cc469927-f3de-4bce-906c-cafcd61f2a2b}" ma:internalName="TaxCatchAllLabel" ma:readOnly="true" ma:showField="CatchAllDataLabel" ma:web="8044c801-d84b-4ee1-a77e-678f8dcdee17">
      <xsd:complexType>
        <xsd:complexContent>
          <xsd:extension base="dms:MultiChoiceLookup">
            <xsd:sequence>
              <xsd:element name="Value" type="dms:Lookup" maxOccurs="unbounded" minOccurs="0" nillable="true"/>
            </xsd:sequence>
          </xsd:extension>
        </xsd:complexContent>
      </xsd:complexType>
    </xsd:element>
    <xsd:element name="_dlc_DocId" ma:index="10" nillable="true" ma:displayName="Document ID Value" ma:description="The value of the document ID assigned to this item." ma:internalName="_dlc_DocId" ma:readOnly="true">
      <xsd:simpleType>
        <xsd:restriction base="dms:Text"/>
      </xsd:simpleType>
    </xsd:element>
    <xsd:element name="_dlc_DocIdUrl" ma:index="11"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2"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6.xml><?xml version="1.0" encoding="utf-8"?>
<?mso-contentType ?>
<customXsn xmlns="http://schemas.microsoft.com/office/2006/metadata/customXsn">
  <xsnLocation/>
  <cached>True</cached>
  <openByDefault>False</openByDefault>
  <xsnScope/>
</customXsn>
</file>

<file path=customXml/itemProps1.xml><?xml version="1.0" encoding="utf-8"?>
<ds:datastoreItem xmlns:ds="http://schemas.openxmlformats.org/officeDocument/2006/customXml" ds:itemID="{9B2AC526-9418-4C7C-A335-A30D22203FC6}">
  <ds:schemaRefs>
    <ds:schemaRef ds:uri="Microsoft.SharePoint.Taxonomy.ContentTypeSync"/>
  </ds:schemaRefs>
</ds:datastoreItem>
</file>

<file path=customXml/itemProps2.xml><?xml version="1.0" encoding="utf-8"?>
<ds:datastoreItem xmlns:ds="http://schemas.openxmlformats.org/officeDocument/2006/customXml" ds:itemID="{0E5B848C-1458-4113-A382-4EB88998B955}">
  <ds:schemaRefs>
    <ds:schemaRef ds:uri="http://schemas.microsoft.com/sharepoint/events"/>
  </ds:schemaRefs>
</ds:datastoreItem>
</file>

<file path=customXml/itemProps3.xml><?xml version="1.0" encoding="utf-8"?>
<ds:datastoreItem xmlns:ds="http://schemas.openxmlformats.org/officeDocument/2006/customXml" ds:itemID="{CA18C8BD-58F4-4CC9-B4E5-34F7B90D1B00}">
  <ds:schemaRefs>
    <ds:schemaRef ds:uri="http://schemas.microsoft.com/sharepoint/v3/contenttype/forms"/>
  </ds:schemaRefs>
</ds:datastoreItem>
</file>

<file path=customXml/itemProps4.xml><?xml version="1.0" encoding="utf-8"?>
<ds:datastoreItem xmlns:ds="http://schemas.openxmlformats.org/officeDocument/2006/customXml" ds:itemID="{AAF8A035-45C7-4325-BB5F-1AC448E2628E}">
  <ds:schemaRefs>
    <ds:schemaRef ds:uri="http://schemas.microsoft.com/office/2006/metadata/properties"/>
    <ds:schemaRef ds:uri="http://schemas.microsoft.com/office/2006/documentManagement/types"/>
    <ds:schemaRef ds:uri="http://purl.org/dc/terms/"/>
    <ds:schemaRef ds:uri="http://schemas.openxmlformats.org/package/2006/metadata/core-properties"/>
    <ds:schemaRef ds:uri="http://purl.org/dc/dcmitype/"/>
    <ds:schemaRef ds:uri="http://schemas.microsoft.com/office/infopath/2007/PartnerControls"/>
    <ds:schemaRef ds:uri="http://purl.org/dc/elements/1.1/"/>
    <ds:schemaRef ds:uri="3f4bcce7-ac1a-4c9d-aa3e-7e77695652db"/>
    <ds:schemaRef ds:uri="http://www.w3.org/XML/1998/namespace"/>
  </ds:schemaRefs>
</ds:datastoreItem>
</file>

<file path=customXml/itemProps5.xml><?xml version="1.0" encoding="utf-8"?>
<ds:datastoreItem xmlns:ds="http://schemas.openxmlformats.org/officeDocument/2006/customXml" ds:itemID="{F7982C06-96E7-4A87-8F8A-A9ECD02FE8B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f4bcce7-ac1a-4c9d-aa3e-7e77695652d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6.xml><?xml version="1.0" encoding="utf-8"?>
<ds:datastoreItem xmlns:ds="http://schemas.openxmlformats.org/officeDocument/2006/customXml" ds:itemID="{2C0B5D4B-81A6-47EA-AA49-BDD9569E16DE}">
  <ds:schemaRefs>
    <ds:schemaRef ds:uri="http://schemas.microsoft.com/office/2006/metadata/customXsn"/>
  </ds:schemaRefs>
</ds:datastoreItem>
</file>

<file path=docProps/app.xml><?xml version="1.0" encoding="utf-8"?>
<Properties xmlns="http://schemas.openxmlformats.org/officeDocument/2006/extended-properties" xmlns:vt="http://schemas.openxmlformats.org/officeDocument/2006/docPropsVTypes">
  <Template>Presentations template</Template>
  <TotalTime>4398</TotalTime>
  <Words>1536</Words>
  <Application>Microsoft Office PowerPoint</Application>
  <PresentationFormat>On-screen Show (16:9)</PresentationFormat>
  <Paragraphs>336</Paragraphs>
  <Slides>41</Slides>
  <Notes>41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41</vt:i4>
      </vt:variant>
    </vt:vector>
  </HeadingPairs>
  <TitlesOfParts>
    <vt:vector size="47" baseType="lpstr">
      <vt:lpstr>Arial</vt:lpstr>
      <vt:lpstr>Calibri</vt:lpstr>
      <vt:lpstr>Constantia</vt:lpstr>
      <vt:lpstr>Courier New</vt:lpstr>
      <vt:lpstr>Verdana</vt:lpstr>
      <vt:lpstr>Office Theme</vt:lpstr>
      <vt:lpstr>When statistical areas lie: Better maps with R</vt:lpstr>
      <vt:lpstr>PowerPoint Presentation</vt:lpstr>
      <vt:lpstr>PowerPoint Presentation</vt:lpstr>
      <vt:lpstr>PowerPoint Presentation</vt:lpstr>
      <vt:lpstr>PowerPoint Presentation</vt:lpstr>
      <vt:lpstr>PowerPoint Presentation</vt:lpstr>
      <vt:lpstr>PowerPoint Presentation</vt:lpstr>
      <vt:lpstr>Today’s masterclass</vt:lpstr>
      <vt:lpstr>Today’s masterclass</vt:lpstr>
      <vt:lpstr>Learning platform</vt:lpstr>
      <vt:lpstr>PowerPoint Presentation</vt:lpstr>
      <vt:lpstr>Types of spatial data</vt:lpstr>
      <vt:lpstr>Examples: Point Mental Health – Location of people seeking online treatment for mental health</vt:lpstr>
      <vt:lpstr>Line + polygon National Transport Regulatory Reform - Heavy vehicle road access networks</vt:lpstr>
      <vt:lpstr>Coordinate Reference Systems in R</vt:lpstr>
      <vt:lpstr>Simple features package</vt:lpstr>
      <vt:lpstr>Where to find spatial data</vt:lpstr>
      <vt:lpstr>PowerPoint Presentation</vt:lpstr>
      <vt:lpstr>Activity 1 Making a basic map</vt:lpstr>
      <vt:lpstr>Activity 1 Making a basic map</vt:lpstr>
      <vt:lpstr>Activity 1a result A basic map with SA2 boundaries</vt:lpstr>
      <vt:lpstr>Activity 1b,c Making a basic interactive map</vt:lpstr>
      <vt:lpstr>PowerPoint Presentation</vt:lpstr>
      <vt:lpstr>Activity 2 Making a choropleth</vt:lpstr>
      <vt:lpstr>Activity 2 Making a choropleth</vt:lpstr>
      <vt:lpstr>Activity 2 result Relative Socio-economic Disadvantage  scores by SA2</vt:lpstr>
      <vt:lpstr>PowerPoint Presentation</vt:lpstr>
      <vt:lpstr>Activity 3 Representing population</vt:lpstr>
      <vt:lpstr>Activity 3 result Representing population </vt:lpstr>
      <vt:lpstr>PowerPoint Presentation</vt:lpstr>
      <vt:lpstr>Activity 4 Maps for print or web</vt:lpstr>
      <vt:lpstr>Activity 4 Maps for print or web</vt:lpstr>
      <vt:lpstr>Activity 4 Maps for print or web</vt:lpstr>
      <vt:lpstr>Key takeaways</vt:lpstr>
      <vt:lpstr>Key takeaways</vt:lpstr>
      <vt:lpstr>Bonus content</vt:lpstr>
      <vt:lpstr>Bonus content Geocoding</vt:lpstr>
      <vt:lpstr>Bonus content Geocoding</vt:lpstr>
      <vt:lpstr>Bonus content Correspondences</vt:lpstr>
      <vt:lpstr>Bonus content Correspondences</vt:lpstr>
      <vt:lpstr>Bonus content Other maps</vt:lpstr>
    </vt:vector>
  </TitlesOfParts>
  <Company>Productivity Commission</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 in space</dc:title>
  <dc:creator>McMillan, Henry</dc:creator>
  <cp:lastModifiedBy>McMillan, Henry</cp:lastModifiedBy>
  <cp:revision>228</cp:revision>
  <cp:lastPrinted>2019-11-15T01:57:37Z</cp:lastPrinted>
  <dcterms:created xsi:type="dcterms:W3CDTF">2019-10-28T22:53:52Z</dcterms:created>
  <dcterms:modified xsi:type="dcterms:W3CDTF">2019-11-19T23:34:48Z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0x010100701B2D16A9BBEB409CA74343345D0595</vt:lpwstr>
  </property>
  <property fmtid="{D5CDD505-2E9C-101B-9397-08002B2CF9AE}" pid="3" name="_dlc_DocIdItemGuid">
    <vt:lpwstr>6b0f7717-c15a-4e8d-97e4-dd26846b185a</vt:lpwstr>
  </property>
</Properties>
</file>